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ink/ink1.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7" r:id="rId3"/>
    <p:sldId id="266" r:id="rId4"/>
    <p:sldId id="257" r:id="rId5"/>
    <p:sldId id="258" r:id="rId6"/>
    <p:sldId id="259" r:id="rId7"/>
    <p:sldId id="260"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0T03:32:54.02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1628C1-0B1E-5144-B66A-32E299959278}"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5884E-8BAC-D74E-82CF-7F75E6FDF481}" type="slidenum">
              <a:rPr lang="en-US" smtClean="0"/>
              <a:t>‹#›</a:t>
            </a:fld>
            <a:endParaRPr lang="en-US"/>
          </a:p>
        </p:txBody>
      </p:sp>
    </p:spTree>
    <p:extLst>
      <p:ext uri="{BB962C8B-B14F-4D97-AF65-F5344CB8AC3E}">
        <p14:creationId xmlns:p14="http://schemas.microsoft.com/office/powerpoint/2010/main" val="395780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628C1-0B1E-5144-B66A-32E299959278}"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5884E-8BAC-D74E-82CF-7F75E6FDF481}" type="slidenum">
              <a:rPr lang="en-US" smtClean="0"/>
              <a:t>‹#›</a:t>
            </a:fld>
            <a:endParaRPr lang="en-US"/>
          </a:p>
        </p:txBody>
      </p:sp>
    </p:spTree>
    <p:extLst>
      <p:ext uri="{BB962C8B-B14F-4D97-AF65-F5344CB8AC3E}">
        <p14:creationId xmlns:p14="http://schemas.microsoft.com/office/powerpoint/2010/main" val="109969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628C1-0B1E-5144-B66A-32E299959278}"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5884E-8BAC-D74E-82CF-7F75E6FDF481}" type="slidenum">
              <a:rPr lang="en-US" smtClean="0"/>
              <a:t>‹#›</a:t>
            </a:fld>
            <a:endParaRPr lang="en-US"/>
          </a:p>
        </p:txBody>
      </p:sp>
    </p:spTree>
    <p:extLst>
      <p:ext uri="{BB962C8B-B14F-4D97-AF65-F5344CB8AC3E}">
        <p14:creationId xmlns:p14="http://schemas.microsoft.com/office/powerpoint/2010/main" val="336340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628C1-0B1E-5144-B66A-32E299959278}"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5884E-8BAC-D74E-82CF-7F75E6FDF481}" type="slidenum">
              <a:rPr lang="en-US" smtClean="0"/>
              <a:t>‹#›</a:t>
            </a:fld>
            <a:endParaRPr lang="en-US"/>
          </a:p>
        </p:txBody>
      </p:sp>
    </p:spTree>
    <p:extLst>
      <p:ext uri="{BB962C8B-B14F-4D97-AF65-F5344CB8AC3E}">
        <p14:creationId xmlns:p14="http://schemas.microsoft.com/office/powerpoint/2010/main" val="70949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628C1-0B1E-5144-B66A-32E299959278}"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5884E-8BAC-D74E-82CF-7F75E6FDF481}" type="slidenum">
              <a:rPr lang="en-US" smtClean="0"/>
              <a:t>‹#›</a:t>
            </a:fld>
            <a:endParaRPr lang="en-US"/>
          </a:p>
        </p:txBody>
      </p:sp>
    </p:spTree>
    <p:extLst>
      <p:ext uri="{BB962C8B-B14F-4D97-AF65-F5344CB8AC3E}">
        <p14:creationId xmlns:p14="http://schemas.microsoft.com/office/powerpoint/2010/main" val="176926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1628C1-0B1E-5144-B66A-32E299959278}"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5884E-8BAC-D74E-82CF-7F75E6FDF481}" type="slidenum">
              <a:rPr lang="en-US" smtClean="0"/>
              <a:t>‹#›</a:t>
            </a:fld>
            <a:endParaRPr lang="en-US"/>
          </a:p>
        </p:txBody>
      </p:sp>
    </p:spTree>
    <p:extLst>
      <p:ext uri="{BB962C8B-B14F-4D97-AF65-F5344CB8AC3E}">
        <p14:creationId xmlns:p14="http://schemas.microsoft.com/office/powerpoint/2010/main" val="399251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1628C1-0B1E-5144-B66A-32E299959278}"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45884E-8BAC-D74E-82CF-7F75E6FDF481}" type="slidenum">
              <a:rPr lang="en-US" smtClean="0"/>
              <a:t>‹#›</a:t>
            </a:fld>
            <a:endParaRPr lang="en-US"/>
          </a:p>
        </p:txBody>
      </p:sp>
    </p:spTree>
    <p:extLst>
      <p:ext uri="{BB962C8B-B14F-4D97-AF65-F5344CB8AC3E}">
        <p14:creationId xmlns:p14="http://schemas.microsoft.com/office/powerpoint/2010/main" val="75370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1628C1-0B1E-5144-B66A-32E299959278}"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5884E-8BAC-D74E-82CF-7F75E6FDF481}" type="slidenum">
              <a:rPr lang="en-US" smtClean="0"/>
              <a:t>‹#›</a:t>
            </a:fld>
            <a:endParaRPr lang="en-US"/>
          </a:p>
        </p:txBody>
      </p:sp>
    </p:spTree>
    <p:extLst>
      <p:ext uri="{BB962C8B-B14F-4D97-AF65-F5344CB8AC3E}">
        <p14:creationId xmlns:p14="http://schemas.microsoft.com/office/powerpoint/2010/main" val="158579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628C1-0B1E-5144-B66A-32E299959278}"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45884E-8BAC-D74E-82CF-7F75E6FDF481}" type="slidenum">
              <a:rPr lang="en-US" smtClean="0"/>
              <a:t>‹#›</a:t>
            </a:fld>
            <a:endParaRPr lang="en-US"/>
          </a:p>
        </p:txBody>
      </p:sp>
    </p:spTree>
    <p:extLst>
      <p:ext uri="{BB962C8B-B14F-4D97-AF65-F5344CB8AC3E}">
        <p14:creationId xmlns:p14="http://schemas.microsoft.com/office/powerpoint/2010/main" val="106777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1628C1-0B1E-5144-B66A-32E299959278}"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5884E-8BAC-D74E-82CF-7F75E6FDF481}" type="slidenum">
              <a:rPr lang="en-US" smtClean="0"/>
              <a:t>‹#›</a:t>
            </a:fld>
            <a:endParaRPr lang="en-US"/>
          </a:p>
        </p:txBody>
      </p:sp>
    </p:spTree>
    <p:extLst>
      <p:ext uri="{BB962C8B-B14F-4D97-AF65-F5344CB8AC3E}">
        <p14:creationId xmlns:p14="http://schemas.microsoft.com/office/powerpoint/2010/main" val="314948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1628C1-0B1E-5144-B66A-32E299959278}"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5884E-8BAC-D74E-82CF-7F75E6FDF481}" type="slidenum">
              <a:rPr lang="en-US" smtClean="0"/>
              <a:t>‹#›</a:t>
            </a:fld>
            <a:endParaRPr lang="en-US"/>
          </a:p>
        </p:txBody>
      </p:sp>
    </p:spTree>
    <p:extLst>
      <p:ext uri="{BB962C8B-B14F-4D97-AF65-F5344CB8AC3E}">
        <p14:creationId xmlns:p14="http://schemas.microsoft.com/office/powerpoint/2010/main" val="3179039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628C1-0B1E-5144-B66A-32E299959278}"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5884E-8BAC-D74E-82CF-7F75E6FDF481}" type="slidenum">
              <a:rPr lang="en-US" smtClean="0"/>
              <a:t>‹#›</a:t>
            </a:fld>
            <a:endParaRPr lang="en-US"/>
          </a:p>
        </p:txBody>
      </p:sp>
    </p:spTree>
    <p:extLst>
      <p:ext uri="{BB962C8B-B14F-4D97-AF65-F5344CB8AC3E}">
        <p14:creationId xmlns:p14="http://schemas.microsoft.com/office/powerpoint/2010/main" val="38223497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www.ahip.org/state-of-medigap-2018/"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661906-1F48-421B-97FF-915DEBA8B12A}"/>
              </a:ext>
            </a:extLst>
          </p:cNvPr>
          <p:cNvPicPr>
            <a:picLocks noChangeAspect="1"/>
          </p:cNvPicPr>
          <p:nvPr/>
        </p:nvPicPr>
        <p:blipFill>
          <a:blip r:embed="rId2"/>
          <a:stretch>
            <a:fillRect/>
          </a:stretch>
        </p:blipFill>
        <p:spPr>
          <a:xfrm>
            <a:off x="-1" y="-1"/>
            <a:ext cx="12192001" cy="6836569"/>
          </a:xfrm>
          <a:prstGeom prst="rect">
            <a:avLst/>
          </a:prstGeom>
        </p:spPr>
      </p:pic>
    </p:spTree>
    <p:extLst>
      <p:ext uri="{BB962C8B-B14F-4D97-AF65-F5344CB8AC3E}">
        <p14:creationId xmlns:p14="http://schemas.microsoft.com/office/powerpoint/2010/main" val="396268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6A89-680E-40D7-B0B8-66BFCFA6F289}"/>
              </a:ext>
            </a:extLst>
          </p:cNvPr>
          <p:cNvSpPr>
            <a:spLocks noGrp="1"/>
          </p:cNvSpPr>
          <p:nvPr>
            <p:ph type="title"/>
          </p:nvPr>
        </p:nvSpPr>
        <p:spPr/>
        <p:txBody>
          <a:bodyPr/>
          <a:lstStyle/>
          <a:p>
            <a:r>
              <a:rPr lang="en-US" b="1" i="1" u="sng" dirty="0">
                <a:solidFill>
                  <a:schemeClr val="accent2"/>
                </a:solidFill>
              </a:rPr>
              <a:t>What do you do after the seminar? </a:t>
            </a:r>
          </a:p>
        </p:txBody>
      </p:sp>
      <p:sp>
        <p:nvSpPr>
          <p:cNvPr id="3" name="Content Placeholder 2">
            <a:extLst>
              <a:ext uri="{FF2B5EF4-FFF2-40B4-BE49-F238E27FC236}">
                <a16:creationId xmlns:a16="http://schemas.microsoft.com/office/drawing/2014/main" id="{996BAA3A-50DC-44A2-9576-4C3FF7BC7448}"/>
              </a:ext>
            </a:extLst>
          </p:cNvPr>
          <p:cNvSpPr>
            <a:spLocks noGrp="1"/>
          </p:cNvSpPr>
          <p:nvPr>
            <p:ph idx="1"/>
          </p:nvPr>
        </p:nvSpPr>
        <p:spPr>
          <a:xfrm>
            <a:off x="838200" y="1690688"/>
            <a:ext cx="10515600" cy="4486275"/>
          </a:xfrm>
        </p:spPr>
        <p:txBody>
          <a:bodyPr/>
          <a:lstStyle/>
          <a:p>
            <a:pPr marL="0" indent="0">
              <a:buNone/>
            </a:pPr>
            <a:r>
              <a:rPr lang="en-US" i="1" dirty="0"/>
              <a:t>CALL EVERYONE BUT NOT TO SET APPOINTMENT…</a:t>
            </a:r>
          </a:p>
          <a:p>
            <a:r>
              <a:rPr lang="en-US" dirty="0"/>
              <a:t>Thank them for coming</a:t>
            </a:r>
          </a:p>
          <a:p>
            <a:r>
              <a:rPr lang="en-US" dirty="0"/>
              <a:t>Check on the food, service, etc. </a:t>
            </a:r>
          </a:p>
          <a:p>
            <a:r>
              <a:rPr lang="en-US" dirty="0"/>
              <a:t>Ask if agent answered all questions or if they have thought of anything they would like help answering </a:t>
            </a:r>
          </a:p>
          <a:p>
            <a:pPr marL="0" indent="0">
              <a:buNone/>
            </a:pPr>
            <a:r>
              <a:rPr lang="en-US" dirty="0"/>
              <a:t> </a:t>
            </a:r>
          </a:p>
          <a:p>
            <a:pPr marL="0" indent="0">
              <a:buNone/>
            </a:pPr>
            <a:r>
              <a:rPr lang="en-US" dirty="0"/>
              <a:t>Do </a:t>
            </a:r>
            <a:r>
              <a:rPr lang="en-US" b="1" i="1" u="sng" dirty="0">
                <a:solidFill>
                  <a:srgbClr val="FF0000"/>
                </a:solidFill>
              </a:rPr>
              <a:t>NOT</a:t>
            </a:r>
            <a:r>
              <a:rPr lang="en-US" dirty="0"/>
              <a:t> harass for an appointment</a:t>
            </a:r>
          </a:p>
          <a:p>
            <a:endParaRPr lang="en-US" dirty="0"/>
          </a:p>
          <a:p>
            <a:endParaRPr lang="en-US" dirty="0"/>
          </a:p>
        </p:txBody>
      </p:sp>
    </p:spTree>
    <p:extLst>
      <p:ext uri="{BB962C8B-B14F-4D97-AF65-F5344CB8AC3E}">
        <p14:creationId xmlns:p14="http://schemas.microsoft.com/office/powerpoint/2010/main" val="1904230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755F0-4DD7-4F1E-BE59-D1507BFC9FCF}"/>
              </a:ext>
            </a:extLst>
          </p:cNvPr>
          <p:cNvSpPr>
            <a:spLocks noGrp="1"/>
          </p:cNvSpPr>
          <p:nvPr>
            <p:ph type="title"/>
          </p:nvPr>
        </p:nvSpPr>
        <p:spPr>
          <a:xfrm>
            <a:off x="838200" y="365125"/>
            <a:ext cx="10515600" cy="1002281"/>
          </a:xfrm>
        </p:spPr>
        <p:txBody>
          <a:bodyPr/>
          <a:lstStyle/>
          <a:p>
            <a:r>
              <a:rPr lang="en-US" b="1" i="1" u="sng" dirty="0">
                <a:solidFill>
                  <a:schemeClr val="accent2"/>
                </a:solidFill>
              </a:rPr>
              <a:t>Now what about ME (the Agent)? </a:t>
            </a:r>
          </a:p>
        </p:txBody>
      </p:sp>
      <p:sp>
        <p:nvSpPr>
          <p:cNvPr id="3" name="Content Placeholder 2">
            <a:extLst>
              <a:ext uri="{FF2B5EF4-FFF2-40B4-BE49-F238E27FC236}">
                <a16:creationId xmlns:a16="http://schemas.microsoft.com/office/drawing/2014/main" id="{5E373E2D-4A9D-40E5-BEEF-7D13EC79BB6E}"/>
              </a:ext>
            </a:extLst>
          </p:cNvPr>
          <p:cNvSpPr>
            <a:spLocks noGrp="1"/>
          </p:cNvSpPr>
          <p:nvPr>
            <p:ph idx="1"/>
          </p:nvPr>
        </p:nvSpPr>
        <p:spPr>
          <a:xfrm>
            <a:off x="838200" y="1468073"/>
            <a:ext cx="10515600" cy="4708890"/>
          </a:xfrm>
        </p:spPr>
        <p:txBody>
          <a:bodyPr>
            <a:normAutofit fontScale="92500"/>
          </a:bodyPr>
          <a:lstStyle/>
          <a:p>
            <a:r>
              <a:rPr lang="en-US" dirty="0"/>
              <a:t>Dress up just a little more than normal – BE YOURSELF</a:t>
            </a:r>
          </a:p>
          <a:p>
            <a:r>
              <a:rPr lang="en-US" dirty="0"/>
              <a:t>Don’t overdress your audience or be someone you aren’t</a:t>
            </a:r>
          </a:p>
          <a:p>
            <a:pPr marL="0" indent="0">
              <a:buNone/>
            </a:pPr>
            <a:endParaRPr lang="en-US" dirty="0"/>
          </a:p>
          <a:p>
            <a:pPr marL="0" indent="0">
              <a:buNone/>
            </a:pPr>
            <a:r>
              <a:rPr lang="en-US" b="1" u="sng" dirty="0">
                <a:solidFill>
                  <a:schemeClr val="accent2"/>
                </a:solidFill>
              </a:rPr>
              <a:t>Open,</a:t>
            </a:r>
            <a:r>
              <a:rPr lang="en-US" b="1" dirty="0">
                <a:solidFill>
                  <a:schemeClr val="accent2"/>
                </a:solidFill>
              </a:rPr>
              <a:t> </a:t>
            </a:r>
            <a:r>
              <a:rPr lang="en-US" dirty="0"/>
              <a:t>Level set: There’s nothing for sale here today, you can’t even buy lunch!  My goal today is that you get to know me, get to know XX, and get some good information that you want to meet with us – fair enough? </a:t>
            </a:r>
          </a:p>
          <a:p>
            <a:pPr marL="0" indent="0">
              <a:buNone/>
            </a:pPr>
            <a:endParaRPr lang="en-US" dirty="0"/>
          </a:p>
          <a:p>
            <a:pPr marL="0" indent="0">
              <a:buNone/>
            </a:pPr>
            <a:r>
              <a:rPr lang="en-US" b="1" u="sng" dirty="0">
                <a:solidFill>
                  <a:schemeClr val="accent2"/>
                </a:solidFill>
              </a:rPr>
              <a:t>Close,</a:t>
            </a:r>
            <a:r>
              <a:rPr lang="en-US" b="1" dirty="0">
                <a:solidFill>
                  <a:schemeClr val="accent2"/>
                </a:solidFill>
              </a:rPr>
              <a:t> </a:t>
            </a:r>
            <a:r>
              <a:rPr lang="en-US" dirty="0"/>
              <a:t>Call to action: Folks I hope you enjoyed the information, if you want to meet with us, please fill out this form and give to XX – You’ll want to make these decisions at least 3 months before … I’m going to go pay for the food and hope to have a meeting with you soon!  </a:t>
            </a:r>
            <a:r>
              <a:rPr lang="en-US" b="1" i="1" dirty="0">
                <a:solidFill>
                  <a:srgbClr val="FF0000"/>
                </a:solidFill>
              </a:rPr>
              <a:t>AGENT LEAVES </a:t>
            </a:r>
          </a:p>
        </p:txBody>
      </p:sp>
    </p:spTree>
    <p:extLst>
      <p:ext uri="{BB962C8B-B14F-4D97-AF65-F5344CB8AC3E}">
        <p14:creationId xmlns:p14="http://schemas.microsoft.com/office/powerpoint/2010/main" val="2243530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smiling for the camera&#10;&#10;Description automatically generated with low confidence">
            <a:extLst>
              <a:ext uri="{FF2B5EF4-FFF2-40B4-BE49-F238E27FC236}">
                <a16:creationId xmlns:a16="http://schemas.microsoft.com/office/drawing/2014/main" id="{9DDF15F4-A2B9-4519-84E5-B515743FBA6C}"/>
              </a:ext>
            </a:extLst>
          </p:cNvPr>
          <p:cNvPicPr>
            <a:picLocks noChangeAspect="1"/>
          </p:cNvPicPr>
          <p:nvPr/>
        </p:nvPicPr>
        <p:blipFill rotWithShape="1">
          <a:blip r:embed="rId2"/>
          <a:srcRect l="20169" r="1192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C7FBD4C-9A04-4447-9E5D-B23C843B4430}"/>
              </a:ext>
            </a:extLst>
          </p:cNvPr>
          <p:cNvSpPr/>
          <p:nvPr/>
        </p:nvSpPr>
        <p:spPr>
          <a:xfrm>
            <a:off x="5297762" y="2706624"/>
            <a:ext cx="6251110" cy="3483864"/>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Kim Sixkiller</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President, Magellan Healthcare</a:t>
            </a:r>
          </a:p>
          <a:p>
            <a:pPr marL="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schemeClr val="accent2"/>
              </a:solidFill>
              <a:effectLst/>
              <a:uLnTx/>
              <a:uFillTx/>
              <a:latin typeface="Calibri" panose="020F0502020204030204"/>
              <a:ea typeface="+mn-ea"/>
              <a:cs typeface="+mn-cs"/>
            </a:endParaRPr>
          </a:p>
          <a:p>
            <a:pPr marR="0" lvl="0" algn="l" defTabSz="914400" rtl="0" eaLnBrk="1" fontAlgn="auto" latinLnBrk="0" hangingPunct="1">
              <a:lnSpc>
                <a:spcPct val="90000"/>
              </a:lnSpc>
              <a:spcBef>
                <a:spcPct val="0"/>
              </a:spcBef>
              <a:spcAft>
                <a:spcPts val="600"/>
              </a:spcAft>
              <a:buClrTx/>
              <a:buSzTx/>
              <a:tabLst/>
              <a:defRPr/>
            </a:pPr>
            <a:r>
              <a:rPr kumimoji="0" lang="en-US" sz="2800" b="1" i="0" u="none" strike="noStrike" kern="1200" cap="none" spc="0" normalizeH="0" baseline="0" noProof="0" dirty="0">
                <a:ln>
                  <a:noFill/>
                </a:ln>
                <a:solidFill>
                  <a:schemeClr val="accent2"/>
                </a:solidFill>
                <a:effectLst/>
                <a:uLnTx/>
                <a:uFillTx/>
                <a:latin typeface="Calibri" panose="020F0502020204030204"/>
                <a:ea typeface="+mn-ea"/>
                <a:cs typeface="+mn-cs"/>
              </a:rPr>
              <a:t>Using the ‘</a:t>
            </a:r>
            <a:r>
              <a:rPr kumimoji="0" lang="en-US" sz="2800" b="1" i="1" u="none" strike="noStrike" kern="1200" cap="none" spc="0" normalizeH="0" baseline="0" noProof="0" dirty="0">
                <a:ln>
                  <a:noFill/>
                </a:ln>
                <a:solidFill>
                  <a:schemeClr val="accent2"/>
                </a:solidFill>
                <a:effectLst/>
                <a:uLnTx/>
                <a:uFillTx/>
                <a:latin typeface="Calibri" panose="020F0502020204030204"/>
                <a:ea typeface="+mn-ea"/>
                <a:cs typeface="+mn-cs"/>
              </a:rPr>
              <a:t>Thank You Economy</a:t>
            </a:r>
            <a:r>
              <a:rPr kumimoji="0" lang="en-US" sz="2800" b="1" i="0" u="none" strike="noStrike" kern="1200" cap="none" spc="0" normalizeH="0" baseline="0" noProof="0" dirty="0">
                <a:ln>
                  <a:noFill/>
                </a:ln>
                <a:solidFill>
                  <a:schemeClr val="accent2"/>
                </a:solidFill>
                <a:effectLst/>
                <a:uLnTx/>
                <a:uFillTx/>
                <a:latin typeface="Calibri" panose="020F0502020204030204"/>
                <a:ea typeface="+mn-ea"/>
                <a:cs typeface="+mn-cs"/>
              </a:rPr>
              <a:t>’ </a:t>
            </a:r>
          </a:p>
          <a:p>
            <a:pPr marR="0" lvl="0" algn="l" defTabSz="914400" rtl="0" eaLnBrk="1" fontAlgn="auto" latinLnBrk="0" hangingPunct="1">
              <a:lnSpc>
                <a:spcPct val="90000"/>
              </a:lnSpc>
              <a:spcBef>
                <a:spcPct val="0"/>
              </a:spcBef>
              <a:spcAft>
                <a:spcPts val="600"/>
              </a:spcAft>
              <a:buClrTx/>
              <a:buSzTx/>
              <a:tabLst/>
              <a:defRPr/>
            </a:pPr>
            <a:r>
              <a:rPr kumimoji="0" lang="en-US" sz="2800" b="1" i="0" u="none" strike="noStrike" kern="1200" cap="none" spc="0" normalizeH="0" baseline="0" noProof="0" dirty="0">
                <a:ln>
                  <a:noFill/>
                </a:ln>
                <a:solidFill>
                  <a:schemeClr val="accent2"/>
                </a:solidFill>
                <a:effectLst/>
                <a:uLnTx/>
                <a:uFillTx/>
                <a:latin typeface="Calibri" panose="020F0502020204030204"/>
                <a:ea typeface="+mn-ea"/>
                <a:cs typeface="+mn-cs"/>
              </a:rPr>
              <a:t>to execute Medicare Seminars and create an additional, stand-alone leads funnel </a:t>
            </a:r>
            <a:r>
              <a:rPr lang="en-US" sz="2800" b="1" dirty="0">
                <a:solidFill>
                  <a:schemeClr val="accent2"/>
                </a:solidFill>
                <a:latin typeface="Calibri" panose="020F0502020204030204"/>
              </a:rPr>
              <a:t>for</a:t>
            </a:r>
            <a:r>
              <a:rPr kumimoji="0" lang="en-US" sz="2800" b="1" i="0" u="none" strike="noStrike" kern="1200" cap="none" spc="0" normalizeH="0" baseline="0" noProof="0" dirty="0">
                <a:ln>
                  <a:noFill/>
                </a:ln>
                <a:solidFill>
                  <a:schemeClr val="accent2"/>
                </a:solidFill>
                <a:effectLst/>
                <a:uLnTx/>
                <a:uFillTx/>
                <a:latin typeface="Calibri" panose="020F0502020204030204"/>
                <a:ea typeface="+mn-ea"/>
                <a:cs typeface="+mn-cs"/>
              </a:rPr>
              <a:t> your Financial Services Practice </a:t>
            </a:r>
          </a:p>
        </p:txBody>
      </p:sp>
      <p:sp>
        <p:nvSpPr>
          <p:cNvPr id="28" name="Rectangle 27">
            <a:extLst>
              <a:ext uri="{FF2B5EF4-FFF2-40B4-BE49-F238E27FC236}">
                <a16:creationId xmlns:a16="http://schemas.microsoft.com/office/drawing/2014/main" id="{1B53061F-1A3B-F747-8E23-7B0368BAA66F}"/>
              </a:ext>
            </a:extLst>
          </p:cNvPr>
          <p:cNvSpPr/>
          <p:nvPr/>
        </p:nvSpPr>
        <p:spPr>
          <a:xfrm>
            <a:off x="6406708" y="307924"/>
            <a:ext cx="5358469" cy="949858"/>
          </a:xfrm>
          <a:prstGeom prst="rect">
            <a:avLst/>
          </a:prstGeom>
        </p:spPr>
        <p:txBody>
          <a:bodyPr vert="horz" lIns="91440" tIns="45720" rIns="91440" bIns="45720" rtlCol="0" anchor="b">
            <a:normAutofit/>
          </a:bodyPr>
          <a:lstStyle/>
          <a:p>
            <a:pPr marL="0" marR="0" lvl="0" indent="0" algn="ctr" defTabSz="457200" rtl="0" eaLnBrk="1" fontAlgn="auto" latinLnBrk="0" hangingPunct="1">
              <a:lnSpc>
                <a:spcPct val="90000"/>
              </a:lnSpc>
              <a:spcBef>
                <a:spcPct val="0"/>
              </a:spcBef>
              <a:spcAft>
                <a:spcPts val="60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3" name="Ink 2">
                <a:extLst>
                  <a:ext uri="{FF2B5EF4-FFF2-40B4-BE49-F238E27FC236}">
                    <a16:creationId xmlns:a16="http://schemas.microsoft.com/office/drawing/2014/main" id="{FBCD4048-FCF4-4B9F-BBA5-E93F2585D1D0}"/>
                  </a:ext>
                </a:extLst>
              </p14:cNvPr>
              <p14:cNvContentPartPr/>
              <p14:nvPr/>
            </p14:nvContentPartPr>
            <p14:xfrm>
              <a:off x="2095185" y="2866755"/>
              <a:ext cx="360" cy="360"/>
            </p14:xfrm>
          </p:contentPart>
        </mc:Choice>
        <mc:Fallback xmlns="">
          <p:pic>
            <p:nvPicPr>
              <p:cNvPr id="3" name="Ink 2">
                <a:extLst>
                  <a:ext uri="{FF2B5EF4-FFF2-40B4-BE49-F238E27FC236}">
                    <a16:creationId xmlns:a16="http://schemas.microsoft.com/office/drawing/2014/main" id="{FBCD4048-FCF4-4B9F-BBA5-E93F2585D1D0}"/>
                  </a:ext>
                </a:extLst>
              </p:cNvPr>
              <p:cNvPicPr/>
              <p:nvPr/>
            </p:nvPicPr>
            <p:blipFill>
              <a:blip r:embed="rId6"/>
              <a:stretch>
                <a:fillRect/>
              </a:stretch>
            </p:blipFill>
            <p:spPr>
              <a:xfrm>
                <a:off x="2077545" y="2758755"/>
                <a:ext cx="36000" cy="216000"/>
              </a:xfrm>
              <a:prstGeom prst="rect">
                <a:avLst/>
              </a:prstGeom>
            </p:spPr>
          </p:pic>
        </mc:Fallback>
      </mc:AlternateContent>
      <p:sp>
        <p:nvSpPr>
          <p:cNvPr id="8" name="TextBox 7">
            <a:extLst>
              <a:ext uri="{FF2B5EF4-FFF2-40B4-BE49-F238E27FC236}">
                <a16:creationId xmlns:a16="http://schemas.microsoft.com/office/drawing/2014/main" id="{C28B40C0-C995-4F4D-BE80-D5412CC4F522}"/>
              </a:ext>
            </a:extLst>
          </p:cNvPr>
          <p:cNvSpPr txBox="1"/>
          <p:nvPr/>
        </p:nvSpPr>
        <p:spPr>
          <a:xfrm>
            <a:off x="2272553" y="-77992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437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l="-1000" t="-1000" r="-1000" b="-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CCE984-57AD-A942-A776-325F3B97172A}"/>
              </a:ext>
            </a:extLst>
          </p:cNvPr>
          <p:cNvSpPr txBox="1"/>
          <p:nvPr/>
        </p:nvSpPr>
        <p:spPr>
          <a:xfrm>
            <a:off x="8951495" y="5331552"/>
            <a:ext cx="2916698"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https://www.investopedia.com/articles/personal-finance/032216/are-we-baby-boomer-retirement-crisis.asp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https://www.silverbook.org/fact/by-2030-there-will-be-an-estimated-72-1-million-older-americans-almost-doubling-from-2008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3</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https://www.ahip.org/state-of-medigap-2018/</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http://files.kff.org/attachment/Issue-Brief-Medicare-Advantage-2017-Spotlight-Enrollment-Market-Update</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p:txBody>
      </p:sp>
      <p:grpSp>
        <p:nvGrpSpPr>
          <p:cNvPr id="5" name="Group 4">
            <a:extLst>
              <a:ext uri="{FF2B5EF4-FFF2-40B4-BE49-F238E27FC236}">
                <a16:creationId xmlns:a16="http://schemas.microsoft.com/office/drawing/2014/main" id="{57BB4364-420A-BC4D-B315-80F5FCA352EC}"/>
              </a:ext>
            </a:extLst>
          </p:cNvPr>
          <p:cNvGrpSpPr/>
          <p:nvPr/>
        </p:nvGrpSpPr>
        <p:grpSpPr>
          <a:xfrm>
            <a:off x="297654" y="921173"/>
            <a:ext cx="3885308" cy="4053944"/>
            <a:chOff x="297654" y="1294927"/>
            <a:chExt cx="3885308" cy="2023400"/>
          </a:xfrm>
        </p:grpSpPr>
        <p:sp>
          <p:nvSpPr>
            <p:cNvPr id="6" name="TextBox 5">
              <a:extLst>
                <a:ext uri="{FF2B5EF4-FFF2-40B4-BE49-F238E27FC236}">
                  <a16:creationId xmlns:a16="http://schemas.microsoft.com/office/drawing/2014/main" id="{090F0134-9980-3248-8A10-D397A3CBC4B6}"/>
                </a:ext>
              </a:extLst>
            </p:cNvPr>
            <p:cNvSpPr txBox="1"/>
            <p:nvPr/>
          </p:nvSpPr>
          <p:spPr>
            <a:xfrm>
              <a:off x="297654" y="1623252"/>
              <a:ext cx="3885308" cy="911461"/>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sym typeface="Helvetica Neue"/>
                </a:rPr>
                <a:t>10,000</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Baby boomers enter seniors (65+) market daily</a:t>
              </a:r>
              <a:r>
                <a:rPr kumimoji="0" lang="en-US" sz="2800" b="0" i="0" u="none" strike="noStrike" kern="1200" cap="none" spc="0" normalizeH="0" baseline="50000" noProof="0" dirty="0">
                  <a:ln>
                    <a:noFill/>
                  </a:ln>
                  <a:solidFill>
                    <a:prstClr val="white"/>
                  </a:solidFill>
                  <a:effectLst/>
                  <a:uLnTx/>
                  <a:uFillTx/>
                  <a:latin typeface="Calibri Light" panose="020F0302020204030204"/>
                  <a:ea typeface="+mn-ea"/>
                  <a:cs typeface="Arial" panose="020B0604020202020204" pitchFamily="34" charset="0"/>
                </a:rPr>
                <a:t>1</a:t>
              </a:r>
              <a:endParaRPr kumimoji="0" lang="en-US" sz="2800" b="0" i="0" u="none" strike="noStrike" kern="1200" cap="none" spc="0" normalizeH="0" baseline="50000" noProof="0" dirty="0">
                <a:ln>
                  <a:noFill/>
                </a:ln>
                <a:solidFill>
                  <a:prstClr val="white"/>
                </a:solidFill>
                <a:effectLst/>
                <a:uLnTx/>
                <a:uFillTx/>
                <a:latin typeface="Calibri Light" panose="020F0302020204030204"/>
                <a:ea typeface="+mn-ea"/>
                <a:cs typeface="Arial" panose="020B0604020202020204" pitchFamily="34" charset="0"/>
                <a:sym typeface="Helvetica Neue"/>
              </a:endParaRPr>
            </a:p>
          </p:txBody>
        </p:sp>
        <p:sp>
          <p:nvSpPr>
            <p:cNvPr id="7" name="Rectangle 6">
              <a:extLst>
                <a:ext uri="{FF2B5EF4-FFF2-40B4-BE49-F238E27FC236}">
                  <a16:creationId xmlns:a16="http://schemas.microsoft.com/office/drawing/2014/main" id="{4DFAEEE1-9AD6-6848-B15A-C983F025118F}"/>
                </a:ext>
              </a:extLst>
            </p:cNvPr>
            <p:cNvSpPr/>
            <p:nvPr/>
          </p:nvSpPr>
          <p:spPr>
            <a:xfrm>
              <a:off x="297654" y="1294927"/>
              <a:ext cx="3885308" cy="202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C405D782-129D-EF49-9B73-CBD26DEEE5B7}"/>
              </a:ext>
            </a:extLst>
          </p:cNvPr>
          <p:cNvGrpSpPr/>
          <p:nvPr/>
        </p:nvGrpSpPr>
        <p:grpSpPr>
          <a:xfrm>
            <a:off x="4487762" y="1664708"/>
            <a:ext cx="3893767" cy="2481685"/>
            <a:chOff x="4902541" y="1014306"/>
            <a:chExt cx="3893767" cy="2291427"/>
          </a:xfrm>
        </p:grpSpPr>
        <p:sp>
          <p:nvSpPr>
            <p:cNvPr id="9" name="TextBox 8">
              <a:extLst>
                <a:ext uri="{FF2B5EF4-FFF2-40B4-BE49-F238E27FC236}">
                  <a16:creationId xmlns:a16="http://schemas.microsoft.com/office/drawing/2014/main" id="{10B50348-6B40-8944-B4AE-B13A68F49463}"/>
                </a:ext>
              </a:extLst>
            </p:cNvPr>
            <p:cNvSpPr txBox="1"/>
            <p:nvPr/>
          </p:nvSpPr>
          <p:spPr>
            <a:xfrm>
              <a:off x="4902541" y="1014306"/>
              <a:ext cx="3885308" cy="1686140"/>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sym typeface="Helvetica Neue"/>
                </a:rPr>
                <a:t>72,000,000</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sym typeface="Helvetica Neue"/>
                </a:rPr>
                <a:t>The number of Americans ages 65 and older is projected by 2030</a:t>
              </a:r>
              <a:r>
                <a:rPr kumimoji="0" lang="en-US" sz="2800" b="0" i="0" u="none" strike="noStrike" kern="1200" cap="none" spc="0" normalizeH="0" baseline="50000" noProof="0" dirty="0">
                  <a:ln>
                    <a:noFill/>
                  </a:ln>
                  <a:solidFill>
                    <a:prstClr val="white"/>
                  </a:solidFill>
                  <a:effectLst/>
                  <a:uLnTx/>
                  <a:uFillTx/>
                  <a:latin typeface="Calibri Light" panose="020F0302020204030204"/>
                  <a:ea typeface="+mn-ea"/>
                  <a:cs typeface="Arial" panose="020B0604020202020204" pitchFamily="34" charset="0"/>
                  <a:sym typeface="Helvetica Neue"/>
                </a:rPr>
                <a:t>2</a:t>
              </a:r>
            </a:p>
          </p:txBody>
        </p:sp>
        <p:sp>
          <p:nvSpPr>
            <p:cNvPr id="10" name="Rectangle 9">
              <a:extLst>
                <a:ext uri="{FF2B5EF4-FFF2-40B4-BE49-F238E27FC236}">
                  <a16:creationId xmlns:a16="http://schemas.microsoft.com/office/drawing/2014/main" id="{B987E0E4-6086-A049-962C-10BE4B0FC934}"/>
                </a:ext>
              </a:extLst>
            </p:cNvPr>
            <p:cNvSpPr/>
            <p:nvPr/>
          </p:nvSpPr>
          <p:spPr>
            <a:xfrm>
              <a:off x="4911000" y="1307520"/>
              <a:ext cx="3885308" cy="1998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C3C2F4FD-8E66-7047-903E-71E523FF79AE}"/>
              </a:ext>
            </a:extLst>
          </p:cNvPr>
          <p:cNvGrpSpPr/>
          <p:nvPr/>
        </p:nvGrpSpPr>
        <p:grpSpPr>
          <a:xfrm>
            <a:off x="297654" y="3122668"/>
            <a:ext cx="3885308" cy="3247966"/>
            <a:chOff x="712433" y="3539674"/>
            <a:chExt cx="3885308" cy="2023400"/>
          </a:xfrm>
        </p:grpSpPr>
        <p:sp>
          <p:nvSpPr>
            <p:cNvPr id="12" name="TextBox 11">
              <a:extLst>
                <a:ext uri="{FF2B5EF4-FFF2-40B4-BE49-F238E27FC236}">
                  <a16:creationId xmlns:a16="http://schemas.microsoft.com/office/drawing/2014/main" id="{B4E22F87-5008-1B4F-B01C-A720A2382539}"/>
                </a:ext>
              </a:extLst>
            </p:cNvPr>
            <p:cNvSpPr txBox="1"/>
            <p:nvPr/>
          </p:nvSpPr>
          <p:spPr>
            <a:xfrm>
              <a:off x="712433" y="4136539"/>
              <a:ext cx="3885308" cy="1319691"/>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sym typeface="Helvetica Neue"/>
                </a:rPr>
                <a:t>2 out of 3</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Medicare beneficiaries are adding Medicare Insurance</a:t>
              </a:r>
              <a:r>
                <a:rPr kumimoji="0" lang="en-US" sz="2800" b="0" i="0" u="none" strike="noStrike" kern="1200" cap="none" spc="0" normalizeH="0" baseline="50000" noProof="0" dirty="0">
                  <a:ln>
                    <a:noFill/>
                  </a:ln>
                  <a:solidFill>
                    <a:prstClr val="white"/>
                  </a:solidFill>
                  <a:effectLst/>
                  <a:uLnTx/>
                  <a:uFillTx/>
                  <a:latin typeface="Calibri Light" panose="020F0302020204030204"/>
                  <a:ea typeface="+mn-ea"/>
                  <a:cs typeface="Arial" panose="020B0604020202020204" pitchFamily="34" charset="0"/>
                </a:rPr>
                <a:t>3</a:t>
              </a:r>
              <a:endParaRPr kumimoji="0" lang="en-US" sz="2800" b="0" i="0" u="none" strike="noStrike" kern="1200" cap="none" spc="0" normalizeH="0" baseline="50000" noProof="0" dirty="0">
                <a:ln>
                  <a:noFill/>
                </a:ln>
                <a:solidFill>
                  <a:prstClr val="white"/>
                </a:solidFill>
                <a:effectLst/>
                <a:uLnTx/>
                <a:uFillTx/>
                <a:latin typeface="Calibri Light" panose="020F0302020204030204"/>
                <a:ea typeface="+mn-ea"/>
                <a:cs typeface="Arial" panose="020B0604020202020204" pitchFamily="34" charset="0"/>
                <a:sym typeface="Helvetica Neue"/>
              </a:endParaRPr>
            </a:p>
          </p:txBody>
        </p:sp>
        <p:sp>
          <p:nvSpPr>
            <p:cNvPr id="13" name="Rectangle 12">
              <a:extLst>
                <a:ext uri="{FF2B5EF4-FFF2-40B4-BE49-F238E27FC236}">
                  <a16:creationId xmlns:a16="http://schemas.microsoft.com/office/drawing/2014/main" id="{0E3A3D99-A2AD-B141-A4CA-62591ED0138C}"/>
                </a:ext>
              </a:extLst>
            </p:cNvPr>
            <p:cNvSpPr/>
            <p:nvPr/>
          </p:nvSpPr>
          <p:spPr>
            <a:xfrm>
              <a:off x="712433" y="3539674"/>
              <a:ext cx="3885308" cy="202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B4376FD7-3C18-E244-8E8D-0DA14D6A31F0}"/>
              </a:ext>
            </a:extLst>
          </p:cNvPr>
          <p:cNvGrpSpPr/>
          <p:nvPr/>
        </p:nvGrpSpPr>
        <p:grpSpPr>
          <a:xfrm>
            <a:off x="4487762" y="3127513"/>
            <a:ext cx="3885308" cy="3112467"/>
            <a:chOff x="4487762" y="3442445"/>
            <a:chExt cx="3885308" cy="2945806"/>
          </a:xfrm>
        </p:grpSpPr>
        <p:sp>
          <p:nvSpPr>
            <p:cNvPr id="15" name="TextBox 14">
              <a:extLst>
                <a:ext uri="{FF2B5EF4-FFF2-40B4-BE49-F238E27FC236}">
                  <a16:creationId xmlns:a16="http://schemas.microsoft.com/office/drawing/2014/main" id="{CA7AD55F-F74A-364B-B305-89A3440F0A7C}"/>
                </a:ext>
              </a:extLst>
            </p:cNvPr>
            <p:cNvSpPr txBox="1"/>
            <p:nvPr/>
          </p:nvSpPr>
          <p:spPr>
            <a:xfrm>
              <a:off x="4487762" y="4274852"/>
              <a:ext cx="3885308" cy="2113399"/>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endParaRP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Seniors are confused and frustrated by Medicare and need help</a:t>
              </a: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50000" noProof="0" dirty="0">
                <a:ln>
                  <a:noFill/>
                </a:ln>
                <a:solidFill>
                  <a:prstClr val="white"/>
                </a:solidFill>
                <a:effectLst/>
                <a:uLnTx/>
                <a:uFillTx/>
                <a:latin typeface="Gotham Bold"/>
                <a:ea typeface="+mn-ea"/>
                <a:cs typeface="+mn-cs"/>
                <a:sym typeface="Helvetica Neue"/>
              </a:endParaRPr>
            </a:p>
          </p:txBody>
        </p:sp>
        <p:sp>
          <p:nvSpPr>
            <p:cNvPr id="16" name="Rectangle 15">
              <a:extLst>
                <a:ext uri="{FF2B5EF4-FFF2-40B4-BE49-F238E27FC236}">
                  <a16:creationId xmlns:a16="http://schemas.microsoft.com/office/drawing/2014/main" id="{98C92FCD-DF28-1646-AC21-1375EE358D09}"/>
                </a:ext>
              </a:extLst>
            </p:cNvPr>
            <p:cNvSpPr/>
            <p:nvPr/>
          </p:nvSpPr>
          <p:spPr>
            <a:xfrm>
              <a:off x="4487762" y="3442445"/>
              <a:ext cx="3885308" cy="2092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2A6B9FF0-C588-A14F-8121-2F1216196DEF}"/>
              </a:ext>
            </a:extLst>
          </p:cNvPr>
          <p:cNvSpPr txBox="1"/>
          <p:nvPr/>
        </p:nvSpPr>
        <p:spPr>
          <a:xfrm>
            <a:off x="8529699" y="3069927"/>
            <a:ext cx="395237"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otham Bold"/>
                <a:ea typeface="+mn-ea"/>
                <a:cs typeface="+mn-cs"/>
                <a:sym typeface="Helvetica Neue"/>
              </a:rPr>
              <a:t>=</a:t>
            </a:r>
          </a:p>
        </p:txBody>
      </p:sp>
      <p:sp>
        <p:nvSpPr>
          <p:cNvPr id="18" name="TextBox 17">
            <a:extLst>
              <a:ext uri="{FF2B5EF4-FFF2-40B4-BE49-F238E27FC236}">
                <a16:creationId xmlns:a16="http://schemas.microsoft.com/office/drawing/2014/main" id="{8AD0ADF7-5244-AF4F-9A2D-E584F07E48C9}"/>
              </a:ext>
            </a:extLst>
          </p:cNvPr>
          <p:cNvSpPr txBox="1"/>
          <p:nvPr/>
        </p:nvSpPr>
        <p:spPr>
          <a:xfrm>
            <a:off x="8977648" y="2110744"/>
            <a:ext cx="2916698" cy="37343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fontAlgn="base">
              <a:defRPr sz="9600" b="0">
                <a:solidFill>
                  <a:schemeClr val="bg1"/>
                </a:solidFill>
              </a:defRPr>
            </a:lvl1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n-ea"/>
                <a:cs typeface="Calibri" panose="020F0502020204030204" pitchFamily="34" charset="0"/>
              </a:rPr>
              <a:t>Perfect Storm</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n-ea"/>
                <a:cs typeface="Calibri" panose="020F0502020204030204" pitchFamily="34" charset="0"/>
              </a:rPr>
              <a:t>of</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n-ea"/>
                <a:cs typeface="Calibri" panose="020F0502020204030204" pitchFamily="34" charset="0"/>
              </a:rPr>
              <a:t>Opportunity</a:t>
            </a:r>
          </a:p>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id="{6702303F-B33F-2746-9E2D-CB993E954F6A}"/>
              </a:ext>
            </a:extLst>
          </p:cNvPr>
          <p:cNvSpPr txBox="1"/>
          <p:nvPr/>
        </p:nvSpPr>
        <p:spPr>
          <a:xfrm>
            <a:off x="926869" y="274842"/>
            <a:ext cx="10338262" cy="104644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1" u="sng" strike="noStrike" kern="1200" cap="none" spc="0" normalizeH="0" baseline="0" noProof="0" dirty="0">
                <a:ln>
                  <a:noFill/>
                </a:ln>
                <a:solidFill>
                  <a:schemeClr val="accent2"/>
                </a:solidFill>
                <a:effectLst/>
                <a:uLnTx/>
                <a:uFillTx/>
                <a:latin typeface="Calibri Light" panose="020F0302020204030204"/>
                <a:ea typeface="+mn-ea"/>
                <a:cs typeface="Arial" panose="020B0604020202020204" pitchFamily="34" charset="0"/>
              </a:rPr>
              <a:t>Why Seminars - What’s the Point?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41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F44C9-AE5C-4EC1-9D79-BC934F45B38D}"/>
              </a:ext>
            </a:extLst>
          </p:cNvPr>
          <p:cNvSpPr>
            <a:spLocks noGrp="1"/>
          </p:cNvSpPr>
          <p:nvPr>
            <p:ph type="title"/>
          </p:nvPr>
        </p:nvSpPr>
        <p:spPr>
          <a:xfrm>
            <a:off x="142613" y="186613"/>
            <a:ext cx="12049387" cy="1063689"/>
          </a:xfrm>
        </p:spPr>
        <p:txBody>
          <a:bodyPr>
            <a:noAutofit/>
          </a:bodyPr>
          <a:lstStyle/>
          <a:p>
            <a:pPr algn="ctr"/>
            <a:r>
              <a:rPr lang="en-US" b="1" i="1" u="sng" dirty="0">
                <a:solidFill>
                  <a:schemeClr val="accent2"/>
                </a:solidFill>
              </a:rPr>
              <a:t>Back to Basics: Medicare Seminars 101</a:t>
            </a:r>
          </a:p>
        </p:txBody>
      </p:sp>
      <p:sp>
        <p:nvSpPr>
          <p:cNvPr id="3" name="Content Placeholder 2">
            <a:extLst>
              <a:ext uri="{FF2B5EF4-FFF2-40B4-BE49-F238E27FC236}">
                <a16:creationId xmlns:a16="http://schemas.microsoft.com/office/drawing/2014/main" id="{63ABDC62-BE88-47B1-8BBA-F57E35F45B5C}"/>
              </a:ext>
            </a:extLst>
          </p:cNvPr>
          <p:cNvSpPr>
            <a:spLocks noGrp="1"/>
          </p:cNvSpPr>
          <p:nvPr>
            <p:ph idx="1"/>
          </p:nvPr>
        </p:nvSpPr>
        <p:spPr>
          <a:xfrm>
            <a:off x="838199" y="1375794"/>
            <a:ext cx="10797073" cy="5117081"/>
          </a:xfrm>
        </p:spPr>
        <p:txBody>
          <a:bodyPr>
            <a:normAutofit fontScale="47500" lnSpcReduction="20000"/>
          </a:bodyPr>
          <a:lstStyle/>
          <a:p>
            <a:pPr marL="0" indent="0">
              <a:buNone/>
            </a:pPr>
            <a:r>
              <a:rPr lang="en-US" b="1" i="1" dirty="0"/>
              <a:t>There are two types of Medicare Seminars</a:t>
            </a:r>
            <a:endParaRPr lang="en-US" i="1" dirty="0"/>
          </a:p>
          <a:p>
            <a:pPr marL="514350" indent="-514350">
              <a:buAutoNum type="arabicPeriod"/>
            </a:pPr>
            <a:r>
              <a:rPr lang="en-US" dirty="0"/>
              <a:t>Educational </a:t>
            </a:r>
          </a:p>
          <a:p>
            <a:pPr lvl="2"/>
            <a:r>
              <a:rPr lang="en-US" dirty="0"/>
              <a:t>MS details are allowed</a:t>
            </a:r>
          </a:p>
          <a:p>
            <a:pPr lvl="2"/>
            <a:r>
              <a:rPr lang="en-US" dirty="0"/>
              <a:t>No MA or PDP product details (CMS regulations apply to these)</a:t>
            </a:r>
          </a:p>
          <a:p>
            <a:pPr lvl="3"/>
            <a:r>
              <a:rPr lang="en-US" dirty="0"/>
              <a:t>HMO vs. PPO and what is the difference, etc. </a:t>
            </a:r>
          </a:p>
          <a:p>
            <a:pPr lvl="2"/>
            <a:r>
              <a:rPr lang="en-US" dirty="0"/>
              <a:t>Meals are allowed at these events - $15 max is better </a:t>
            </a:r>
          </a:p>
          <a:p>
            <a:pPr lvl="2"/>
            <a:r>
              <a:rPr lang="en-US" dirty="0"/>
              <a:t>Does not need to be registered</a:t>
            </a:r>
          </a:p>
          <a:p>
            <a:pPr lvl="2"/>
            <a:r>
              <a:rPr lang="en-US" dirty="0"/>
              <a:t>You can take enrollment forms here </a:t>
            </a:r>
          </a:p>
          <a:p>
            <a:pPr lvl="2"/>
            <a:r>
              <a:rPr lang="en-US" dirty="0"/>
              <a:t>Get permission to contact forms and you can do SOAs here if you want…if you do these well booking appointments are easy</a:t>
            </a:r>
          </a:p>
          <a:p>
            <a:pPr lvl="2"/>
            <a:r>
              <a:rPr lang="en-US" dirty="0"/>
              <a:t>Carrier logos can be present if not discussed but do NOT give out carrier freebies</a:t>
            </a:r>
          </a:p>
          <a:p>
            <a:pPr marL="914400" lvl="2" indent="0">
              <a:buNone/>
            </a:pPr>
            <a:endParaRPr lang="en-US" dirty="0"/>
          </a:p>
          <a:p>
            <a:pPr marL="457200" indent="-457200">
              <a:buFont typeface="+mj-lt"/>
              <a:buAutoNum type="arabicPeriod"/>
            </a:pPr>
            <a:r>
              <a:rPr lang="en-US" dirty="0"/>
              <a:t>Sales Specific Seminar (I do not recommend these)</a:t>
            </a:r>
          </a:p>
          <a:p>
            <a:pPr lvl="2"/>
            <a:r>
              <a:rPr lang="en-US" dirty="0"/>
              <a:t>Specific to a carrier and their products offered in your area </a:t>
            </a:r>
          </a:p>
          <a:p>
            <a:pPr lvl="2"/>
            <a:r>
              <a:rPr lang="en-US" dirty="0"/>
              <a:t>If you do these the carrier better be footing the bill unless you leave this unbranded</a:t>
            </a:r>
          </a:p>
          <a:p>
            <a:pPr lvl="2"/>
            <a:r>
              <a:rPr lang="en-US" dirty="0"/>
              <a:t>Light snacks only</a:t>
            </a:r>
          </a:p>
          <a:p>
            <a:pPr lvl="2"/>
            <a:r>
              <a:rPr lang="en-US" dirty="0"/>
              <a:t>Must be registered with the carriers </a:t>
            </a:r>
          </a:p>
          <a:p>
            <a:pPr lvl="2"/>
            <a:r>
              <a:rPr lang="en-US" dirty="0"/>
              <a:t>No enrollment forms here</a:t>
            </a:r>
          </a:p>
          <a:p>
            <a:pPr lvl="2"/>
            <a:r>
              <a:rPr lang="en-US" sz="1600" dirty="0"/>
              <a:t>Community Colleges, Senior Centers, Recreation Centers, Chamber of Commerce Building, Church, Libraries may require you be a non-profit</a:t>
            </a:r>
          </a:p>
          <a:p>
            <a:pPr lvl="2"/>
            <a:r>
              <a:rPr lang="en-US" sz="1600" dirty="0"/>
              <a:t>Provide Coffee, Water bottles, light snacks…</a:t>
            </a:r>
          </a:p>
          <a:p>
            <a:pPr lvl="2"/>
            <a:r>
              <a:rPr lang="en-US" sz="1600" dirty="0"/>
              <a:t>Room fees happen here but don’t pay more than $100 or so </a:t>
            </a:r>
          </a:p>
          <a:p>
            <a:pPr lvl="2"/>
            <a:r>
              <a:rPr lang="en-US" sz="1600" dirty="0"/>
              <a:t>Partner with community groups or non-profits </a:t>
            </a:r>
          </a:p>
          <a:p>
            <a:pPr lvl="2"/>
            <a:endParaRPr lang="en-US" dirty="0"/>
          </a:p>
          <a:p>
            <a:pPr marL="914400" lvl="2" indent="0">
              <a:buNone/>
            </a:pPr>
            <a:endParaRPr lang="en-US" dirty="0"/>
          </a:p>
          <a:p>
            <a:pPr marL="0" indent="0">
              <a:buNone/>
            </a:pPr>
            <a:r>
              <a:rPr lang="en-US" dirty="0"/>
              <a:t> YOU CAN HAVE A REGISTERED SALES EVENT THAT HAPPENS AFTER YOUR EDUCATIONAL EVENT IF YOU WANT </a:t>
            </a:r>
          </a:p>
          <a:p>
            <a:pPr marL="0" indent="0">
              <a:buNone/>
            </a:pPr>
            <a:endParaRPr lang="en-US" dirty="0"/>
          </a:p>
          <a:p>
            <a:pPr marL="0" indent="0" algn="ctr">
              <a:buNone/>
            </a:pPr>
            <a:r>
              <a:rPr lang="en-US" b="1" dirty="0"/>
              <a:t>PEOPLE KNOW THE DIFFERENCE BETWEEN A SALESMAN AND AN EDUCATOR AND PEOPLE DON’T LIKE TO BE SOLD</a:t>
            </a:r>
          </a:p>
        </p:txBody>
      </p:sp>
    </p:spTree>
    <p:extLst>
      <p:ext uri="{BB962C8B-B14F-4D97-AF65-F5344CB8AC3E}">
        <p14:creationId xmlns:p14="http://schemas.microsoft.com/office/powerpoint/2010/main" val="285576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27A2-4CEA-4564-B4B8-2AD564647A28}"/>
              </a:ext>
            </a:extLst>
          </p:cNvPr>
          <p:cNvSpPr>
            <a:spLocks noGrp="1"/>
          </p:cNvSpPr>
          <p:nvPr>
            <p:ph type="title"/>
          </p:nvPr>
        </p:nvSpPr>
        <p:spPr>
          <a:xfrm>
            <a:off x="838200" y="205273"/>
            <a:ext cx="10515600" cy="1162133"/>
          </a:xfrm>
        </p:spPr>
        <p:txBody>
          <a:bodyPr/>
          <a:lstStyle/>
          <a:p>
            <a:r>
              <a:rPr lang="en-US" b="1" i="1" u="sng" dirty="0">
                <a:solidFill>
                  <a:schemeClr val="accent2"/>
                </a:solidFill>
              </a:rPr>
              <a:t>Where to do Seminars? </a:t>
            </a:r>
          </a:p>
        </p:txBody>
      </p:sp>
      <p:sp>
        <p:nvSpPr>
          <p:cNvPr id="3" name="Content Placeholder 2">
            <a:extLst>
              <a:ext uri="{FF2B5EF4-FFF2-40B4-BE49-F238E27FC236}">
                <a16:creationId xmlns:a16="http://schemas.microsoft.com/office/drawing/2014/main" id="{07E85F83-4625-4E36-9991-A104C840DBDC}"/>
              </a:ext>
            </a:extLst>
          </p:cNvPr>
          <p:cNvSpPr>
            <a:spLocks noGrp="1"/>
          </p:cNvSpPr>
          <p:nvPr>
            <p:ph idx="1"/>
          </p:nvPr>
        </p:nvSpPr>
        <p:spPr>
          <a:xfrm>
            <a:off x="838200" y="1367406"/>
            <a:ext cx="10515600" cy="4809557"/>
          </a:xfrm>
        </p:spPr>
        <p:txBody>
          <a:bodyPr>
            <a:normAutofit fontScale="92500" lnSpcReduction="20000"/>
          </a:bodyPr>
          <a:lstStyle/>
          <a:p>
            <a:pPr marL="0" indent="0">
              <a:buNone/>
            </a:pPr>
            <a:endParaRPr lang="en-US" sz="2100" dirty="0"/>
          </a:p>
          <a:p>
            <a:pPr marL="0" indent="0">
              <a:buNone/>
            </a:pPr>
            <a:r>
              <a:rPr lang="en-US" dirty="0"/>
              <a:t>Find a room big enough for 25-50 people </a:t>
            </a:r>
          </a:p>
          <a:p>
            <a:pPr lvl="1"/>
            <a:r>
              <a:rPr lang="en-US" sz="2000" dirty="0"/>
              <a:t>Steakhouses and buffet pull the best - stay under $15/person</a:t>
            </a:r>
          </a:p>
          <a:p>
            <a:pPr lvl="1"/>
            <a:r>
              <a:rPr lang="en-US" sz="2000" dirty="0"/>
              <a:t>DO NOT PAY A ROOM FEE…FIND A FEW PLACES THAT’LL GIVE THE ROOM AND WITH COVID YOU CAN GET THESE, ESPECIALLY AT LUNCH TIME </a:t>
            </a:r>
          </a:p>
          <a:p>
            <a:pPr lvl="1"/>
            <a:r>
              <a:rPr lang="en-US" sz="2000" dirty="0"/>
              <a:t>Deal with your minimums…have them agree to do gift cards for this</a:t>
            </a:r>
          </a:p>
          <a:p>
            <a:pPr lvl="1"/>
            <a:r>
              <a:rPr lang="en-US" sz="2000" dirty="0"/>
              <a:t>You can place a rolling deposit that can roll forward OR apply to gift card ($150 max)</a:t>
            </a:r>
          </a:p>
          <a:p>
            <a:pPr lvl="1"/>
            <a:r>
              <a:rPr lang="en-US" sz="2000" dirty="0"/>
              <a:t>Partner with community groups or non-profits </a:t>
            </a:r>
          </a:p>
          <a:p>
            <a:pPr lvl="1"/>
            <a:r>
              <a:rPr lang="en-US" sz="2000" dirty="0"/>
              <a:t>PAY THE BILL BEFORE 11 AM AND YOU GET THE EARLY BIRD PRICES…</a:t>
            </a:r>
          </a:p>
          <a:p>
            <a:pPr lvl="1"/>
            <a:r>
              <a:rPr lang="en-US" sz="2000" dirty="0"/>
              <a:t>Restaurant relationship will be game changing: TIP WELL, TAKE CARE OF THOSE SERVERS SO THEY WANT TO SERVE YOUR EVENTS … TIP MANAGER IF THEY HELP OUT … CASH BILLS  </a:t>
            </a:r>
          </a:p>
          <a:p>
            <a:pPr lvl="1"/>
            <a:endParaRPr lang="en-US" dirty="0"/>
          </a:p>
          <a:p>
            <a:pPr marL="0" indent="0">
              <a:buNone/>
            </a:pPr>
            <a:r>
              <a:rPr lang="en-US" dirty="0"/>
              <a:t>MARKETING IS A COMPOUNDING INVESTMENT </a:t>
            </a:r>
          </a:p>
          <a:p>
            <a:pPr lvl="1"/>
            <a:r>
              <a:rPr lang="en-US" sz="2000" dirty="0"/>
              <a:t>YOUR CPA AND ROI IS A LONG-TERM BREAK EVEN BECAUSE THESE SALES STAY ON THE BOOK ON AVERAGE AT LEAST 4 YRS </a:t>
            </a:r>
          </a:p>
          <a:p>
            <a:pPr lvl="1"/>
            <a:r>
              <a:rPr lang="en-US" sz="2000" dirty="0"/>
              <a:t>CPA IS AROUND $70 … WHERE ELSE CAN YOU DO THIS </a:t>
            </a:r>
          </a:p>
        </p:txBody>
      </p:sp>
    </p:spTree>
    <p:extLst>
      <p:ext uri="{BB962C8B-B14F-4D97-AF65-F5344CB8AC3E}">
        <p14:creationId xmlns:p14="http://schemas.microsoft.com/office/powerpoint/2010/main" val="81206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6DDF-FBB2-4632-AD37-F1E9B27999F7}"/>
              </a:ext>
            </a:extLst>
          </p:cNvPr>
          <p:cNvSpPr>
            <a:spLocks noGrp="1"/>
          </p:cNvSpPr>
          <p:nvPr>
            <p:ph type="title"/>
          </p:nvPr>
        </p:nvSpPr>
        <p:spPr/>
        <p:txBody>
          <a:bodyPr/>
          <a:lstStyle/>
          <a:p>
            <a:r>
              <a:rPr lang="en-US" b="1" i="1" u="sng" dirty="0">
                <a:solidFill>
                  <a:schemeClr val="accent2"/>
                </a:solidFill>
              </a:rPr>
              <a:t>When to do Seminars? </a:t>
            </a:r>
          </a:p>
        </p:txBody>
      </p:sp>
      <p:sp>
        <p:nvSpPr>
          <p:cNvPr id="3" name="Content Placeholder 2">
            <a:extLst>
              <a:ext uri="{FF2B5EF4-FFF2-40B4-BE49-F238E27FC236}">
                <a16:creationId xmlns:a16="http://schemas.microsoft.com/office/drawing/2014/main" id="{92679C7D-063C-4D95-BD7B-5F79B90078B5}"/>
              </a:ext>
            </a:extLst>
          </p:cNvPr>
          <p:cNvSpPr>
            <a:spLocks noGrp="1"/>
          </p:cNvSpPr>
          <p:nvPr>
            <p:ph idx="1"/>
          </p:nvPr>
        </p:nvSpPr>
        <p:spPr>
          <a:xfrm>
            <a:off x="838200" y="1627463"/>
            <a:ext cx="10515600" cy="4549499"/>
          </a:xfrm>
        </p:spPr>
        <p:txBody>
          <a:bodyPr/>
          <a:lstStyle/>
          <a:p>
            <a:pPr marL="0" indent="0">
              <a:buNone/>
            </a:pPr>
            <a:r>
              <a:rPr lang="en-US" dirty="0"/>
              <a:t>Tuesday/Thursday are the best for dinners</a:t>
            </a:r>
          </a:p>
          <a:p>
            <a:pPr marL="0" indent="0">
              <a:buNone/>
            </a:pPr>
            <a:r>
              <a:rPr lang="en-US" dirty="0"/>
              <a:t>Wednesdays are ok for dinner but less pull because of church commitments </a:t>
            </a:r>
          </a:p>
          <a:p>
            <a:pPr lvl="2"/>
            <a:r>
              <a:rPr lang="en-US" dirty="0"/>
              <a:t>Ron runs weekday lunches </a:t>
            </a:r>
          </a:p>
          <a:p>
            <a:pPr lvl="2"/>
            <a:r>
              <a:rPr lang="en-US" dirty="0"/>
              <a:t>Justin runs dinners only </a:t>
            </a:r>
          </a:p>
          <a:p>
            <a:pPr lvl="2"/>
            <a:endParaRPr lang="en-US" dirty="0"/>
          </a:p>
          <a:p>
            <a:r>
              <a:rPr lang="en-US" dirty="0"/>
              <a:t>Prospecting is during this only – phone appointment is booked by calling and saying hey it is time and give them options to pick from</a:t>
            </a:r>
          </a:p>
        </p:txBody>
      </p:sp>
    </p:spTree>
    <p:extLst>
      <p:ext uri="{BB962C8B-B14F-4D97-AF65-F5344CB8AC3E}">
        <p14:creationId xmlns:p14="http://schemas.microsoft.com/office/powerpoint/2010/main" val="265992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4CC41-A84D-4E87-B6A7-BB6ABCC4D331}"/>
              </a:ext>
            </a:extLst>
          </p:cNvPr>
          <p:cNvSpPr>
            <a:spLocks noGrp="1"/>
          </p:cNvSpPr>
          <p:nvPr>
            <p:ph type="title"/>
          </p:nvPr>
        </p:nvSpPr>
        <p:spPr>
          <a:xfrm>
            <a:off x="838200" y="151002"/>
            <a:ext cx="10515600" cy="1174460"/>
          </a:xfrm>
        </p:spPr>
        <p:txBody>
          <a:bodyPr/>
          <a:lstStyle/>
          <a:p>
            <a:r>
              <a:rPr lang="en-US" b="1" i="1" u="sng" dirty="0">
                <a:solidFill>
                  <a:schemeClr val="accent2"/>
                </a:solidFill>
              </a:rPr>
              <a:t>How do you fill your Seminars?</a:t>
            </a:r>
          </a:p>
        </p:txBody>
      </p:sp>
      <p:sp>
        <p:nvSpPr>
          <p:cNvPr id="3" name="Content Placeholder 2">
            <a:extLst>
              <a:ext uri="{FF2B5EF4-FFF2-40B4-BE49-F238E27FC236}">
                <a16:creationId xmlns:a16="http://schemas.microsoft.com/office/drawing/2014/main" id="{11724927-40B9-4462-8DF0-A1D8D24C0566}"/>
              </a:ext>
            </a:extLst>
          </p:cNvPr>
          <p:cNvSpPr>
            <a:spLocks noGrp="1"/>
          </p:cNvSpPr>
          <p:nvPr>
            <p:ph idx="1"/>
          </p:nvPr>
        </p:nvSpPr>
        <p:spPr>
          <a:xfrm>
            <a:off x="838200" y="1543574"/>
            <a:ext cx="10515600" cy="4633389"/>
          </a:xfrm>
        </p:spPr>
        <p:txBody>
          <a:bodyPr>
            <a:normAutofit fontScale="92500" lnSpcReduction="20000"/>
          </a:bodyPr>
          <a:lstStyle/>
          <a:p>
            <a:pPr>
              <a:buFont typeface="Wingdings" panose="05000000000000000000" pitchFamily="2" charset="2"/>
              <a:buChar char="v"/>
            </a:pPr>
            <a:r>
              <a:rPr lang="en-US" dirty="0"/>
              <a:t> Lead mailers are King for </a:t>
            </a:r>
            <a:r>
              <a:rPr lang="en-US" b="1" i="1" dirty="0"/>
              <a:t>t65 – </a:t>
            </a:r>
            <a:r>
              <a:rPr lang="en-US" dirty="0"/>
              <a:t>they are laser precise </a:t>
            </a:r>
          </a:p>
          <a:p>
            <a:pPr>
              <a:buFont typeface="Wingdings" panose="05000000000000000000" pitchFamily="2" charset="2"/>
              <a:buChar char="v"/>
            </a:pPr>
            <a:r>
              <a:rPr lang="en-US" dirty="0"/>
              <a:t> Viral isn’t great because your spots can fill up with unqualified    leads….and there is </a:t>
            </a:r>
            <a:r>
              <a:rPr lang="en-US" b="1" u="sng" dirty="0">
                <a:solidFill>
                  <a:schemeClr val="accent2"/>
                </a:solidFill>
              </a:rPr>
              <a:t>NOTHING</a:t>
            </a:r>
            <a:r>
              <a:rPr lang="en-US" dirty="0"/>
              <a:t> you can do about this</a:t>
            </a:r>
          </a:p>
          <a:p>
            <a:pPr>
              <a:buFont typeface="Wingdings" panose="05000000000000000000" pitchFamily="2" charset="2"/>
              <a:buChar char="v"/>
            </a:pPr>
            <a:r>
              <a:rPr lang="en-US" dirty="0"/>
              <a:t> Send a 6x9 full color postcard: Add a QR code or landing page link </a:t>
            </a:r>
          </a:p>
          <a:p>
            <a:pPr>
              <a:buFont typeface="Wingdings" panose="05000000000000000000" pitchFamily="2" charset="2"/>
              <a:buChar char="v"/>
            </a:pPr>
            <a:r>
              <a:rPr lang="en-US" dirty="0"/>
              <a:t> Leading Response (SAM discount)  </a:t>
            </a:r>
          </a:p>
          <a:p>
            <a:pPr marL="0" indent="0">
              <a:buNone/>
            </a:pPr>
            <a:endParaRPr lang="en-US" sz="100" dirty="0"/>
          </a:p>
          <a:p>
            <a:pPr>
              <a:buFont typeface="Wingdings" panose="05000000000000000000" pitchFamily="2" charset="2"/>
              <a:buChar char="v"/>
            </a:pPr>
            <a:endParaRPr lang="en-US" sz="800" dirty="0"/>
          </a:p>
          <a:p>
            <a:pPr lvl="1">
              <a:buFont typeface="Wingdings" panose="05000000000000000000" pitchFamily="2" charset="2"/>
              <a:buChar char="q"/>
            </a:pPr>
            <a:r>
              <a:rPr lang="en-US" dirty="0"/>
              <a:t> </a:t>
            </a:r>
            <a:r>
              <a:rPr lang="en-US" b="1" dirty="0"/>
              <a:t>September Setting Example: </a:t>
            </a:r>
            <a:r>
              <a:rPr lang="en-US" dirty="0"/>
              <a:t>Exclude Sept/Oct/Nov B-Days</a:t>
            </a:r>
          </a:p>
          <a:p>
            <a:pPr lvl="3">
              <a:buFont typeface="Courier New" panose="02070309020205020404" pitchFamily="49" charset="0"/>
              <a:buChar char="o"/>
            </a:pPr>
            <a:r>
              <a:rPr lang="en-US" dirty="0"/>
              <a:t>Focus on Dec – May with a radius around the venue </a:t>
            </a:r>
          </a:p>
          <a:p>
            <a:pPr lvl="2">
              <a:buFont typeface="Wingdings" panose="05000000000000000000" pitchFamily="2" charset="2"/>
              <a:buChar char="§"/>
            </a:pPr>
            <a:r>
              <a:rPr lang="en-US" dirty="0"/>
              <a:t>Looking to get a 1.5 – 2.5 % response rate </a:t>
            </a:r>
          </a:p>
          <a:p>
            <a:pPr lvl="2">
              <a:buFont typeface="Wingdings" panose="05000000000000000000" pitchFamily="2" charset="2"/>
              <a:buChar char="§"/>
            </a:pPr>
            <a:r>
              <a:rPr lang="en-US" dirty="0"/>
              <a:t>1k mailers equals 15-20 people in the room</a:t>
            </a:r>
          </a:p>
          <a:p>
            <a:pPr lvl="2">
              <a:buFont typeface="Wingdings" panose="05000000000000000000" pitchFamily="2" charset="2"/>
              <a:buChar char="§"/>
            </a:pPr>
            <a:r>
              <a:rPr lang="en-US" dirty="0"/>
              <a:t>No PO Boxes</a:t>
            </a:r>
          </a:p>
          <a:p>
            <a:pPr lvl="2">
              <a:buFont typeface="Wingdings" panose="05000000000000000000" pitchFamily="2" charset="2"/>
              <a:buChar char="§"/>
            </a:pPr>
            <a:r>
              <a:rPr lang="en-US" dirty="0"/>
              <a:t>Financial Planners want hirer wage earners so go 50k + but you don’t have to</a:t>
            </a:r>
          </a:p>
          <a:p>
            <a:pPr marL="914400" lvl="2" indent="0">
              <a:buNone/>
            </a:pPr>
            <a:endParaRPr lang="en-US" dirty="0"/>
          </a:p>
          <a:p>
            <a:pPr>
              <a:buFont typeface="Wingdings" panose="05000000000000000000" pitchFamily="2" charset="2"/>
              <a:buChar char="v"/>
            </a:pPr>
            <a:r>
              <a:rPr lang="en-US" dirty="0"/>
              <a:t>Two follow-up calls: Confirm dietary restrictions and reminder call </a:t>
            </a:r>
          </a:p>
        </p:txBody>
      </p:sp>
    </p:spTree>
    <p:extLst>
      <p:ext uri="{BB962C8B-B14F-4D97-AF65-F5344CB8AC3E}">
        <p14:creationId xmlns:p14="http://schemas.microsoft.com/office/powerpoint/2010/main" val="1373787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6362-AC32-4E96-905E-4075553E25D3}"/>
              </a:ext>
            </a:extLst>
          </p:cNvPr>
          <p:cNvSpPr>
            <a:spLocks noGrp="1"/>
          </p:cNvSpPr>
          <p:nvPr>
            <p:ph type="title"/>
          </p:nvPr>
        </p:nvSpPr>
        <p:spPr>
          <a:xfrm>
            <a:off x="838200" y="226503"/>
            <a:ext cx="10515600" cy="1182847"/>
          </a:xfrm>
        </p:spPr>
        <p:txBody>
          <a:bodyPr/>
          <a:lstStyle/>
          <a:p>
            <a:r>
              <a:rPr lang="en-US" b="1" i="1" u="sng" dirty="0">
                <a:solidFill>
                  <a:schemeClr val="accent2"/>
                </a:solidFill>
              </a:rPr>
              <a:t>What do you need for Seminar EXECUTION?</a:t>
            </a:r>
          </a:p>
        </p:txBody>
      </p:sp>
      <p:sp>
        <p:nvSpPr>
          <p:cNvPr id="3" name="Content Placeholder 2">
            <a:extLst>
              <a:ext uri="{FF2B5EF4-FFF2-40B4-BE49-F238E27FC236}">
                <a16:creationId xmlns:a16="http://schemas.microsoft.com/office/drawing/2014/main" id="{42EB0B47-6840-4E86-B48E-391FF21774D9}"/>
              </a:ext>
            </a:extLst>
          </p:cNvPr>
          <p:cNvSpPr>
            <a:spLocks noGrp="1"/>
          </p:cNvSpPr>
          <p:nvPr>
            <p:ph idx="1"/>
          </p:nvPr>
        </p:nvSpPr>
        <p:spPr>
          <a:xfrm>
            <a:off x="838200" y="1409349"/>
            <a:ext cx="10515600" cy="4767613"/>
          </a:xfrm>
        </p:spPr>
        <p:txBody>
          <a:bodyPr>
            <a:normAutofit/>
          </a:bodyPr>
          <a:lstStyle/>
          <a:p>
            <a:r>
              <a:rPr lang="en-US" sz="2400" dirty="0"/>
              <a:t>AEP Seminars Digital Ads are great because 64 ½ and up is perfect </a:t>
            </a:r>
          </a:p>
          <a:p>
            <a:r>
              <a:rPr lang="en-US" sz="2400" dirty="0"/>
              <a:t>Facebook data is less accurate than it once was so don’t use for</a:t>
            </a:r>
            <a:r>
              <a:rPr lang="en-US" sz="2400" b="1" i="1" dirty="0"/>
              <a:t> t65</a:t>
            </a:r>
          </a:p>
          <a:p>
            <a:r>
              <a:rPr lang="en-US" sz="2400" i="1" dirty="0"/>
              <a:t>Intent is often lower for digital because you click without the same commitment as calling on a piece of direct mail…</a:t>
            </a:r>
          </a:p>
          <a:p>
            <a:r>
              <a:rPr lang="en-US" sz="2400" i="1" dirty="0"/>
              <a:t>Direct mail is passive but requires more action to go to a web or call someone to book in</a:t>
            </a:r>
          </a:p>
          <a:p>
            <a:r>
              <a:rPr lang="en-US" sz="2400" i="1" dirty="0" err="1"/>
              <a:t>Powerpoint</a:t>
            </a:r>
            <a:r>
              <a:rPr lang="en-US" sz="2400" i="1" dirty="0"/>
              <a:t> or Posters: You can give your slides if you’d like but people split hairs on whether you should do this or not </a:t>
            </a:r>
          </a:p>
          <a:p>
            <a:r>
              <a:rPr lang="en-US" sz="2400" i="1" dirty="0"/>
              <a:t>HTMI cable or a back-up plan unless you bring your own…</a:t>
            </a:r>
          </a:p>
          <a:p>
            <a:r>
              <a:rPr lang="en-US" sz="2400" i="1" dirty="0"/>
              <a:t>Computer, Slide Advancer, Someone to check people in </a:t>
            </a:r>
          </a:p>
        </p:txBody>
      </p:sp>
    </p:spTree>
    <p:extLst>
      <p:ext uri="{BB962C8B-B14F-4D97-AF65-F5344CB8AC3E}">
        <p14:creationId xmlns:p14="http://schemas.microsoft.com/office/powerpoint/2010/main" val="217846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DBD93-6DB5-4CC8-BACE-80A8556264B9}"/>
              </a:ext>
            </a:extLst>
          </p:cNvPr>
          <p:cNvSpPr>
            <a:spLocks noGrp="1"/>
          </p:cNvSpPr>
          <p:nvPr>
            <p:ph type="title"/>
          </p:nvPr>
        </p:nvSpPr>
        <p:spPr>
          <a:xfrm>
            <a:off x="838200" y="365125"/>
            <a:ext cx="10515600" cy="1195227"/>
          </a:xfrm>
        </p:spPr>
        <p:txBody>
          <a:bodyPr/>
          <a:lstStyle/>
          <a:p>
            <a:r>
              <a:rPr lang="en-US" b="1" i="1" u="sng" dirty="0">
                <a:solidFill>
                  <a:schemeClr val="accent2"/>
                </a:solidFill>
              </a:rPr>
              <a:t>What do you give your attendees? </a:t>
            </a:r>
          </a:p>
        </p:txBody>
      </p:sp>
      <p:sp>
        <p:nvSpPr>
          <p:cNvPr id="3" name="Content Placeholder 2">
            <a:extLst>
              <a:ext uri="{FF2B5EF4-FFF2-40B4-BE49-F238E27FC236}">
                <a16:creationId xmlns:a16="http://schemas.microsoft.com/office/drawing/2014/main" id="{2B6E40FE-D3C7-4139-AFF4-CE2B5E2D1A20}"/>
              </a:ext>
            </a:extLst>
          </p:cNvPr>
          <p:cNvSpPr>
            <a:spLocks noGrp="1"/>
          </p:cNvSpPr>
          <p:nvPr>
            <p:ph idx="1"/>
          </p:nvPr>
        </p:nvSpPr>
        <p:spPr>
          <a:xfrm>
            <a:off x="838200" y="1476462"/>
            <a:ext cx="10515600" cy="4700501"/>
          </a:xfrm>
        </p:spPr>
        <p:txBody>
          <a:bodyPr>
            <a:normAutofit fontScale="92500" lnSpcReduction="10000"/>
          </a:bodyPr>
          <a:lstStyle/>
          <a:p>
            <a:r>
              <a:rPr lang="en-US" sz="2600" dirty="0"/>
              <a:t>FAQ Sheet</a:t>
            </a:r>
          </a:p>
          <a:p>
            <a:r>
              <a:rPr lang="en-US" sz="2600" dirty="0"/>
              <a:t>How does an agent get paid? What does an agent get paid?  What makes me different than Joe </a:t>
            </a:r>
            <a:r>
              <a:rPr lang="en-US" sz="2600" dirty="0" err="1"/>
              <a:t>Namanth</a:t>
            </a:r>
            <a:endParaRPr lang="en-US" sz="2600" dirty="0"/>
          </a:p>
          <a:p>
            <a:r>
              <a:rPr lang="en-US" sz="2600" dirty="0"/>
              <a:t>Notes page</a:t>
            </a:r>
          </a:p>
          <a:p>
            <a:r>
              <a:rPr lang="en-US" sz="2600" dirty="0"/>
              <a:t>Pen </a:t>
            </a:r>
          </a:p>
          <a:p>
            <a:r>
              <a:rPr lang="en-US" sz="2600" dirty="0"/>
              <a:t>Book of info </a:t>
            </a:r>
          </a:p>
          <a:p>
            <a:r>
              <a:rPr lang="en-US" sz="2600" dirty="0"/>
              <a:t>Info page on agent with referrals</a:t>
            </a:r>
          </a:p>
          <a:p>
            <a:r>
              <a:rPr lang="en-US" sz="2600" dirty="0"/>
              <a:t>PTC Form</a:t>
            </a:r>
          </a:p>
          <a:p>
            <a:r>
              <a:rPr lang="en-US" sz="2600" dirty="0"/>
              <a:t>Give everyone something to take notes on and with </a:t>
            </a:r>
          </a:p>
          <a:p>
            <a:r>
              <a:rPr lang="en-US" sz="2600" dirty="0"/>
              <a:t>Folder in front of them with PTC form, SOA form, and your brochure is good</a:t>
            </a:r>
          </a:p>
          <a:p>
            <a:r>
              <a:rPr lang="en-US" sz="2600" dirty="0"/>
              <a:t>T65 book from Ron Ray needs to be created…I need to get people in his room </a:t>
            </a:r>
          </a:p>
          <a:p>
            <a:pPr marL="0" indent="0">
              <a:buNone/>
            </a:pPr>
            <a:endParaRPr lang="en-US" dirty="0"/>
          </a:p>
        </p:txBody>
      </p:sp>
    </p:spTree>
    <p:extLst>
      <p:ext uri="{BB962C8B-B14F-4D97-AF65-F5344CB8AC3E}">
        <p14:creationId xmlns:p14="http://schemas.microsoft.com/office/powerpoint/2010/main" val="49201414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EA9EFF1CD19F41BAFA23D9F6E56A18" ma:contentTypeVersion="10" ma:contentTypeDescription="Create a new document." ma:contentTypeScope="" ma:versionID="613f36625978b40a9a95ee9ef8654a00">
  <xsd:schema xmlns:xsd="http://www.w3.org/2001/XMLSchema" xmlns:xs="http://www.w3.org/2001/XMLSchema" xmlns:p="http://schemas.microsoft.com/office/2006/metadata/properties" xmlns:ns2="e1892011-7c82-42c2-9819-7a395e65c46c" targetNamespace="http://schemas.microsoft.com/office/2006/metadata/properties" ma:root="true" ma:fieldsID="c6bf24a0347d6f7c7d559d3f89007c3d" ns2:_="">
    <xsd:import namespace="e1892011-7c82-42c2-9819-7a395e65c46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892011-7c82-42c2-9819-7a395e65c4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770F2A-D5D8-4B01-8EFB-9630534AAF0F}"/>
</file>

<file path=customXml/itemProps2.xml><?xml version="1.0" encoding="utf-8"?>
<ds:datastoreItem xmlns:ds="http://schemas.openxmlformats.org/officeDocument/2006/customXml" ds:itemID="{73280DC9-02DE-4D25-BBE9-2DAC77D615DD}"/>
</file>

<file path=customXml/itemProps3.xml><?xml version="1.0" encoding="utf-8"?>
<ds:datastoreItem xmlns:ds="http://schemas.openxmlformats.org/officeDocument/2006/customXml" ds:itemID="{A5B06918-9F98-463D-8C98-58EF0CA307F4}"/>
</file>

<file path=docProps/app.xml><?xml version="1.0" encoding="utf-8"?>
<Properties xmlns="http://schemas.openxmlformats.org/officeDocument/2006/extended-properties" xmlns:vt="http://schemas.openxmlformats.org/officeDocument/2006/docPropsVTypes">
  <Template/>
  <TotalTime>138</TotalTime>
  <Words>1151</Words>
  <Application>Microsoft Office PowerPoint</Application>
  <PresentationFormat>Widescreen</PresentationFormat>
  <Paragraphs>117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Courier New</vt:lpstr>
      <vt:lpstr>Gotham Bold</vt:lpstr>
      <vt:lpstr>Wingdings</vt:lpstr>
      <vt:lpstr>1_Office Theme</vt:lpstr>
      <vt:lpstr>PowerPoint Presentation</vt:lpstr>
      <vt:lpstr>PowerPoint Presentation</vt:lpstr>
      <vt:lpstr>PowerPoint Presentation</vt:lpstr>
      <vt:lpstr>Back to Basics: Medicare Seminars 101</vt:lpstr>
      <vt:lpstr>Where to do Seminars? </vt:lpstr>
      <vt:lpstr>When to do Seminars? </vt:lpstr>
      <vt:lpstr>How do you fill your Seminars?</vt:lpstr>
      <vt:lpstr>What do you need for Seminar EXECUTION?</vt:lpstr>
      <vt:lpstr>What do you give your attendees? </vt:lpstr>
      <vt:lpstr>What do you do after the seminar? </vt:lpstr>
      <vt:lpstr>Now what about ME (the Agent)?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Ron Ray: Turning 65 Solutions   *What Baby Boomers Need To Know About Medicare*  Justin Brock: Medicare Gurus </dc:title>
  <dc:creator>Kim Sixkiller</dc:creator>
  <cp:lastModifiedBy>Kim Sixkiller</cp:lastModifiedBy>
  <cp:revision>3</cp:revision>
  <dcterms:created xsi:type="dcterms:W3CDTF">2021-08-31T16:17:48Z</dcterms:created>
  <dcterms:modified xsi:type="dcterms:W3CDTF">2021-09-01T15:23:41Z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0x010100CFEA9EFF1CD19F41BAFA23D9F6E56A18</vt:lpwstr>
  </property>
</Properties>
</file>