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16" r:id="rId4"/>
    <p:sldId id="347" r:id="rId5"/>
    <p:sldId id="345" r:id="rId6"/>
    <p:sldId id="276" r:id="rId7"/>
    <p:sldId id="277" r:id="rId8"/>
    <p:sldId id="343" r:id="rId9"/>
    <p:sldId id="304" r:id="rId10"/>
    <p:sldId id="305" r:id="rId11"/>
    <p:sldId id="348" r:id="rId12"/>
    <p:sldId id="307" r:id="rId13"/>
    <p:sldId id="332" r:id="rId14"/>
    <p:sldId id="318" r:id="rId15"/>
    <p:sldId id="349" r:id="rId16"/>
    <p:sldId id="33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F3C"/>
    <a:srgbClr val="00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4933" autoAdjust="0"/>
  </p:normalViewPr>
  <p:slideViewPr>
    <p:cSldViewPr snapToGrid="0">
      <p:cViewPr varScale="1">
        <p:scale>
          <a:sx n="110" d="100"/>
          <a:sy n="110" d="100"/>
        </p:scale>
        <p:origin x="12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AB20-1EF5-4A8B-95E1-42FA7ADC9F5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D2E84-ACBD-4D4F-84EE-3966669B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6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slide on stats (email CDC bullets) – </a:t>
            </a:r>
            <a:r>
              <a:rPr lang="en-US" i="1" dirty="0"/>
              <a:t>COVID concerns on diabetes prevalence increases (At-risk)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Content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Dedicated resource for agents to address any client’s living with diabetes needs and provide a high-level of service &amp; support to help retain your clients.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Diabetes experts who walk your clients through their available coverage, so they maximize benefits from the plan you helped them select.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Provide a smooth and easy transition from their old plan to their new plan by providing diabetes testing supply samples during their transition period as needed.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Set your client up for home delivery of supplies before their new plan coverage begins.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Always mention the agent of record name when communicating with your clients.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Avoid common retail pharmacy billing issues and unnecessary out of pocket expenses for your clients.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Provide support and educational materials to agents on new technologies CGM, PUMP and other therapies – helping you better service your clients.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FreeStyle</a:t>
            </a:r>
            <a:r>
              <a:rPr lang="en-US" dirty="0"/>
              <a:t> Neo is available for Libre 2 users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Calder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Calder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2E84-ACBD-4D4F-84EE-3966669B8A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1E76F81E-5744-4B2E-91C3-3A5B9BD33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925" y="6258001"/>
            <a:ext cx="1200150" cy="200025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F3481CD9-0536-4A4D-89C3-AE01982890D2}"/>
              </a:ext>
            </a:extLst>
          </p:cNvPr>
          <p:cNvSpPr/>
          <p:nvPr/>
        </p:nvSpPr>
        <p:spPr>
          <a:xfrm>
            <a:off x="3623321" y="2201969"/>
            <a:ext cx="414038" cy="1891401"/>
          </a:xfrm>
          <a:custGeom>
            <a:avLst/>
            <a:gdLst>
              <a:gd name="connsiteX0" fmla="*/ -102 w 414038"/>
              <a:gd name="connsiteY0" fmla="*/ 907408 h 1891401"/>
              <a:gd name="connsiteX1" fmla="*/ 165658 w 414038"/>
              <a:gd name="connsiteY1" fmla="*/ 717906 h 1891401"/>
              <a:gd name="connsiteX2" fmla="*/ 151181 w 414038"/>
              <a:gd name="connsiteY2" fmla="*/ 502201 h 1891401"/>
              <a:gd name="connsiteX3" fmla="*/ 136704 w 414038"/>
              <a:gd name="connsiteY3" fmla="*/ 279547 h 1891401"/>
              <a:gd name="connsiteX4" fmla="*/ 394971 w 414038"/>
              <a:gd name="connsiteY4" fmla="*/ -146 h 1891401"/>
              <a:gd name="connsiteX5" fmla="*/ 413936 w 414038"/>
              <a:gd name="connsiteY5" fmla="*/ -146 h 1891401"/>
              <a:gd name="connsiteX6" fmla="*/ 413936 w 414038"/>
              <a:gd name="connsiteY6" fmla="*/ 80490 h 1891401"/>
              <a:gd name="connsiteX7" fmla="*/ 380784 w 414038"/>
              <a:gd name="connsiteY7" fmla="*/ 80490 h 1891401"/>
              <a:gd name="connsiteX8" fmla="*/ 233844 w 414038"/>
              <a:gd name="connsiteY8" fmla="*/ 269992 h 1891401"/>
              <a:gd name="connsiteX9" fmla="*/ 248321 w 414038"/>
              <a:gd name="connsiteY9" fmla="*/ 471365 h 1891401"/>
              <a:gd name="connsiteX10" fmla="*/ 262798 w 414038"/>
              <a:gd name="connsiteY10" fmla="*/ 668105 h 1891401"/>
              <a:gd name="connsiteX11" fmla="*/ 111081 w 414038"/>
              <a:gd name="connsiteY11" fmla="*/ 943166 h 1891401"/>
              <a:gd name="connsiteX12" fmla="*/ 111081 w 414038"/>
              <a:gd name="connsiteY12" fmla="*/ 947943 h 1891401"/>
              <a:gd name="connsiteX13" fmla="*/ 262798 w 414038"/>
              <a:gd name="connsiteY13" fmla="*/ 1223003 h 1891401"/>
              <a:gd name="connsiteX14" fmla="*/ 248321 w 414038"/>
              <a:gd name="connsiteY14" fmla="*/ 1417283 h 1891401"/>
              <a:gd name="connsiteX15" fmla="*/ 233844 w 414038"/>
              <a:gd name="connsiteY15" fmla="*/ 1621117 h 1891401"/>
              <a:gd name="connsiteX16" fmla="*/ 380784 w 414038"/>
              <a:gd name="connsiteY16" fmla="*/ 1810764 h 1891401"/>
              <a:gd name="connsiteX17" fmla="*/ 413936 w 414038"/>
              <a:gd name="connsiteY17" fmla="*/ 1810764 h 1891401"/>
              <a:gd name="connsiteX18" fmla="*/ 413936 w 414038"/>
              <a:gd name="connsiteY18" fmla="*/ 1891255 h 1891401"/>
              <a:gd name="connsiteX19" fmla="*/ 395551 w 414038"/>
              <a:gd name="connsiteY19" fmla="*/ 1891255 h 1891401"/>
              <a:gd name="connsiteX20" fmla="*/ 137284 w 414038"/>
              <a:gd name="connsiteY20" fmla="*/ 1611707 h 1891401"/>
              <a:gd name="connsiteX21" fmla="*/ 151760 w 414038"/>
              <a:gd name="connsiteY21" fmla="*/ 1388908 h 1891401"/>
              <a:gd name="connsiteX22" fmla="*/ 166237 w 414038"/>
              <a:gd name="connsiteY22" fmla="*/ 1173203 h 1891401"/>
              <a:gd name="connsiteX23" fmla="*/ 477 w 414038"/>
              <a:gd name="connsiteY23" fmla="*/ 983701 h 189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4038" h="1891401">
                <a:moveTo>
                  <a:pt x="-102" y="907408"/>
                </a:moveTo>
                <a:cubicBezTo>
                  <a:pt x="132506" y="907408"/>
                  <a:pt x="165658" y="806070"/>
                  <a:pt x="165658" y="717906"/>
                </a:cubicBezTo>
                <a:cubicBezTo>
                  <a:pt x="164442" y="645811"/>
                  <a:pt x="159621" y="573818"/>
                  <a:pt x="151181" y="502201"/>
                </a:cubicBezTo>
                <a:cubicBezTo>
                  <a:pt x="144088" y="428803"/>
                  <a:pt x="136704" y="355261"/>
                  <a:pt x="136704" y="279547"/>
                </a:cubicBezTo>
                <a:cubicBezTo>
                  <a:pt x="136704" y="73396"/>
                  <a:pt x="262363" y="-146"/>
                  <a:pt x="394971" y="-146"/>
                </a:cubicBezTo>
                <a:lnTo>
                  <a:pt x="413936" y="-146"/>
                </a:lnTo>
                <a:lnTo>
                  <a:pt x="413936" y="80490"/>
                </a:lnTo>
                <a:lnTo>
                  <a:pt x="380784" y="80490"/>
                </a:lnTo>
                <a:cubicBezTo>
                  <a:pt x="274090" y="94967"/>
                  <a:pt x="233844" y="151571"/>
                  <a:pt x="233844" y="269992"/>
                </a:cubicBezTo>
                <a:cubicBezTo>
                  <a:pt x="234973" y="337338"/>
                  <a:pt x="239794" y="404554"/>
                  <a:pt x="248321" y="471365"/>
                </a:cubicBezTo>
                <a:cubicBezTo>
                  <a:pt x="256660" y="536641"/>
                  <a:pt x="261495" y="602308"/>
                  <a:pt x="262798" y="668105"/>
                </a:cubicBezTo>
                <a:cubicBezTo>
                  <a:pt x="267430" y="871940"/>
                  <a:pt x="201127" y="919279"/>
                  <a:pt x="111081" y="943166"/>
                </a:cubicBezTo>
                <a:lnTo>
                  <a:pt x="111081" y="947943"/>
                </a:lnTo>
                <a:cubicBezTo>
                  <a:pt x="201127" y="971540"/>
                  <a:pt x="267430" y="1019025"/>
                  <a:pt x="262798" y="1223003"/>
                </a:cubicBezTo>
                <a:cubicBezTo>
                  <a:pt x="261509" y="1287975"/>
                  <a:pt x="256674" y="1352832"/>
                  <a:pt x="248321" y="1417283"/>
                </a:cubicBezTo>
                <a:cubicBezTo>
                  <a:pt x="239809" y="1484919"/>
                  <a:pt x="234973" y="1552960"/>
                  <a:pt x="233844" y="1621117"/>
                </a:cubicBezTo>
                <a:cubicBezTo>
                  <a:pt x="233844" y="1739682"/>
                  <a:pt x="274090" y="1796431"/>
                  <a:pt x="380784" y="1810764"/>
                </a:cubicBezTo>
                <a:lnTo>
                  <a:pt x="413936" y="1810764"/>
                </a:lnTo>
                <a:lnTo>
                  <a:pt x="413936" y="1891255"/>
                </a:lnTo>
                <a:lnTo>
                  <a:pt x="395551" y="1891255"/>
                </a:lnTo>
                <a:cubicBezTo>
                  <a:pt x="262943" y="1891255"/>
                  <a:pt x="137284" y="1817857"/>
                  <a:pt x="137284" y="1611707"/>
                </a:cubicBezTo>
                <a:cubicBezTo>
                  <a:pt x="137284" y="1535848"/>
                  <a:pt x="144377" y="1462306"/>
                  <a:pt x="151760" y="1388908"/>
                </a:cubicBezTo>
                <a:cubicBezTo>
                  <a:pt x="158854" y="1317827"/>
                  <a:pt x="166237" y="1244139"/>
                  <a:pt x="166237" y="1173203"/>
                </a:cubicBezTo>
                <a:cubicBezTo>
                  <a:pt x="166237" y="1085618"/>
                  <a:pt x="133085" y="983701"/>
                  <a:pt x="477" y="983701"/>
                </a:cubicBezTo>
                <a:close/>
              </a:path>
            </a:pathLst>
          </a:custGeom>
          <a:solidFill>
            <a:srgbClr val="E6E6E6"/>
          </a:solidFill>
          <a:ln w="144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DED6C49-A6DA-4D39-84EC-6F6352B5B2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327" y="2749298"/>
            <a:ext cx="2890141" cy="7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EF1CAF0-7DBC-4BDB-BC7D-BFE43A7E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A7AD-1031-4CE7-A0BC-02904D5FA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18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49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9CF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19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="" xmlns:a16="http://schemas.microsoft.com/office/drawing/2014/main" id="{5A0DDD64-5632-47E3-A477-A359A176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A7AD-1031-4CE7-A0BC-02904D5FA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ova Light" panose="020B03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ova Light" panose="020B03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  <a:lvl2pPr>
              <a:defRPr>
                <a:latin typeface="Arial Nova Light" panose="020B0304020202020204" pitchFamily="34" charset="0"/>
              </a:defRPr>
            </a:lvl2pPr>
            <a:lvl3pPr>
              <a:defRPr>
                <a:latin typeface="Arial Nova Light" panose="020B0304020202020204" pitchFamily="34" charset="0"/>
              </a:defRPr>
            </a:lvl3pPr>
            <a:lvl4pPr>
              <a:defRPr>
                <a:latin typeface="Arial Nova Light" panose="020B0304020202020204" pitchFamily="34" charset="0"/>
              </a:defRPr>
            </a:lvl4pPr>
            <a:lvl5pPr>
              <a:defRPr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0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2ECA368-0B28-4098-AF0F-BAEF8A5B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6350"/>
            <a:ext cx="9144000" cy="330456"/>
          </a:xfrm>
          <a:prstGeom prst="rect">
            <a:avLst/>
          </a:prstGeom>
        </p:spPr>
        <p:txBody>
          <a:bodyPr/>
          <a:lstStyle/>
          <a:p>
            <a:pPr algn="ctr"/>
            <a:fld id="{6ED2DD72-E4D1-4CC4-9DF2-1D74E27C53D3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Arial Nova Light" panose="020B0304020202020204" pitchFamily="34" charset="0"/>
              </a:defRPr>
            </a:lvl1pPr>
            <a:lvl2pPr>
              <a:defRPr sz="2800">
                <a:latin typeface="Arial Nova Light" panose="020B0304020202020204" pitchFamily="34" charset="0"/>
              </a:defRPr>
            </a:lvl2pPr>
            <a:lvl3pPr>
              <a:defRPr sz="2400">
                <a:latin typeface="Arial Nova Light" panose="020B0304020202020204" pitchFamily="34" charset="0"/>
              </a:defRPr>
            </a:lvl3pPr>
            <a:lvl4pPr>
              <a:defRPr sz="2000">
                <a:latin typeface="Arial Nova Light" panose="020B0304020202020204" pitchFamily="34" charset="0"/>
              </a:defRPr>
            </a:lvl4pPr>
            <a:lvl5pPr>
              <a:defRPr sz="2000">
                <a:latin typeface="Arial Nova Light" panose="020B03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95C5D499-8ECA-47CC-831B-3DC9A9567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6350"/>
            <a:ext cx="9144000" cy="330456"/>
          </a:xfrm>
          <a:prstGeom prst="rect">
            <a:avLst/>
          </a:prstGeom>
        </p:spPr>
        <p:txBody>
          <a:bodyPr/>
          <a:lstStyle/>
          <a:p>
            <a:pPr algn="ctr"/>
            <a:fld id="{6ED2DD72-E4D1-4CC4-9DF2-1D74E27C53D3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0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 Nova Light" panose="020B03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ova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ED687CBA-648C-4FFC-8218-A190EA2A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76350"/>
            <a:ext cx="9144000" cy="330456"/>
          </a:xfrm>
          <a:prstGeom prst="rect">
            <a:avLst/>
          </a:prstGeom>
        </p:spPr>
        <p:txBody>
          <a:bodyPr/>
          <a:lstStyle/>
          <a:p>
            <a:pPr algn="ctr"/>
            <a:fld id="{6ED2DD72-E4D1-4CC4-9DF2-1D74E27C53D3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6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3779415-AF0B-4D04-BE58-FB10B48E1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A7AD-1031-4CE7-A0BC-02904D5FA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9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www.northcoastmed.com/tom-cald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hyperlink" Target="mailto:kmeredith@northcoastme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order.northcoastmed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895A6-4EF6-4103-9EDF-0E11FD82BE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74505" y="2120059"/>
            <a:ext cx="4482760" cy="92323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Support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4AB24E-8B85-4703-BB68-3AB48CDCD61F}"/>
              </a:ext>
            </a:extLst>
          </p:cNvPr>
          <p:cNvSpPr txBox="1"/>
          <p:nvPr/>
        </p:nvSpPr>
        <p:spPr>
          <a:xfrm>
            <a:off x="2486346" y="5743253"/>
            <a:ext cx="44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 </a:t>
            </a:r>
            <a:r>
              <a:rPr lang="en-US" dirty="0" smtClean="0">
                <a:solidFill>
                  <a:schemeClr val="bg1"/>
                </a:solidFill>
              </a:rPr>
              <a:t>Tom Calder, </a:t>
            </a:r>
            <a:r>
              <a:rPr lang="en-US" dirty="0">
                <a:solidFill>
                  <a:schemeClr val="bg1"/>
                </a:solidFill>
              </a:rPr>
              <a:t>Account Executive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8762E-0758-4E63-A899-8CDAB6C22CBB}"/>
              </a:ext>
            </a:extLst>
          </p:cNvPr>
          <p:cNvSpPr txBox="1"/>
          <p:nvPr/>
        </p:nvSpPr>
        <p:spPr>
          <a:xfrm>
            <a:off x="4173019" y="3043297"/>
            <a:ext cx="3804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Kim </a:t>
            </a:r>
            <a:r>
              <a:rPr lang="en-US" sz="32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Sixkiller</a:t>
            </a:r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- </a:t>
            </a:r>
            <a:r>
              <a:rPr lang="en-US" sz="3200" smtClean="0">
                <a:solidFill>
                  <a:schemeClr val="bg1"/>
                </a:solidFill>
                <a:latin typeface="Berlin Sans FB" panose="020E0602020502020306" pitchFamily="34" charset="0"/>
              </a:rPr>
              <a:t>Magellan Healthcare</a:t>
            </a:r>
            <a:endParaRPr lang="en-US" sz="32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5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0921F-D997-4650-997F-FE4DE35DE276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Product Portfolio - Continuous Glucose Monitors</a:t>
            </a:r>
          </a:p>
        </p:txBody>
      </p:sp>
      <p:pic>
        <p:nvPicPr>
          <p:cNvPr id="3" name="Picture 11" descr="Image result for freestyle libre 2">
            <a:extLst>
              <a:ext uri="{FF2B5EF4-FFF2-40B4-BE49-F238E27FC236}">
                <a16:creationId xmlns="" xmlns:a16="http://schemas.microsoft.com/office/drawing/2014/main" id="{8370C170-67F8-4295-B479-FFAE1E1B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838813"/>
            <a:ext cx="28797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dexcom g6">
            <a:extLst>
              <a:ext uri="{FF2B5EF4-FFF2-40B4-BE49-F238E27FC236}">
                <a16:creationId xmlns="" xmlns:a16="http://schemas.microsoft.com/office/drawing/2014/main" id="{976243AD-7128-49EB-8704-CE17E693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778881"/>
            <a:ext cx="23050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4E830B-635B-4F71-B1C5-6F6F8EC573E6}"/>
              </a:ext>
            </a:extLst>
          </p:cNvPr>
          <p:cNvSpPr txBox="1"/>
          <p:nvPr/>
        </p:nvSpPr>
        <p:spPr>
          <a:xfrm>
            <a:off x="2284413" y="2977396"/>
            <a:ext cx="1482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FreeStyle</a:t>
            </a:r>
            <a:r>
              <a:rPr lang="en-US" sz="1100" b="1" dirty="0"/>
              <a:t> Libre 2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582D5D-692F-4A78-B5A1-8643D7C7655F}"/>
              </a:ext>
            </a:extLst>
          </p:cNvPr>
          <p:cNvSpPr txBox="1"/>
          <p:nvPr/>
        </p:nvSpPr>
        <p:spPr>
          <a:xfrm>
            <a:off x="5376863" y="2966024"/>
            <a:ext cx="1482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Dexcom G6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831FB1-7E7C-4BC8-B73B-A9D5837400C4}"/>
              </a:ext>
            </a:extLst>
          </p:cNvPr>
          <p:cNvSpPr txBox="1"/>
          <p:nvPr/>
        </p:nvSpPr>
        <p:spPr>
          <a:xfrm>
            <a:off x="695322" y="4013216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Access to the latest Continuous Glucose Monitors in the market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are only available from specialized in-network DME providers like ADS.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08E54D09-2D19-4AD7-AD70-D3A55E4B8721}"/>
              </a:ext>
            </a:extLst>
          </p:cNvPr>
          <p:cNvSpPr/>
          <p:nvPr/>
        </p:nvSpPr>
        <p:spPr>
          <a:xfrm>
            <a:off x="353836" y="348751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D4C76D-9AB0-4144-AE35-5E4F4506D1B4}"/>
              </a:ext>
            </a:extLst>
          </p:cNvPr>
          <p:cNvSpPr txBox="1"/>
          <p:nvPr/>
        </p:nvSpPr>
        <p:spPr>
          <a:xfrm>
            <a:off x="704850" y="3417773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ADS is the #1 national distributor for new Libre patients.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C9131D5D-472F-4858-8AA2-2676A6E97DC7}"/>
              </a:ext>
            </a:extLst>
          </p:cNvPr>
          <p:cNvSpPr/>
          <p:nvPr/>
        </p:nvSpPr>
        <p:spPr>
          <a:xfrm>
            <a:off x="333375" y="4106531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74C7BA-E9D2-48C2-A1D8-FA86F80A8E2A}"/>
              </a:ext>
            </a:extLst>
          </p:cNvPr>
          <p:cNvSpPr txBox="1"/>
          <p:nvPr/>
        </p:nvSpPr>
        <p:spPr>
          <a:xfrm>
            <a:off x="695321" y="4814530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ADS confirms coverage with client prior to shipping so they are aware of their out-of-pocket responsibilities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if applicable. 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49D70AA0-2394-488D-88F8-CC9A9908C0E6}"/>
              </a:ext>
            </a:extLst>
          </p:cNvPr>
          <p:cNvSpPr/>
          <p:nvPr/>
        </p:nvSpPr>
        <p:spPr>
          <a:xfrm>
            <a:off x="342902" y="490336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1A792107-E48B-45B1-9B2E-62A96B7BD93F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Product Portfolio – Insulin Pumps &amp; Supplies</a:t>
            </a:r>
          </a:p>
        </p:txBody>
      </p:sp>
      <p:pic>
        <p:nvPicPr>
          <p:cNvPr id="12" name="Picture 4" descr="Tandem T slim Insulin Pump">
            <a:extLst>
              <a:ext uri="{FF2B5EF4-FFF2-40B4-BE49-F238E27FC236}">
                <a16:creationId xmlns:a16="http://schemas.microsoft.com/office/drawing/2014/main" xmlns="" id="{CA896324-DD24-485E-A92D-D58DAC7D0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 bwMode="auto">
          <a:xfrm>
            <a:off x="1986275" y="3240204"/>
            <a:ext cx="2154833" cy="19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iniMed™ 770G System | Medtronic Diabetes">
            <a:extLst>
              <a:ext uri="{FF2B5EF4-FFF2-40B4-BE49-F238E27FC236}">
                <a16:creationId xmlns:a16="http://schemas.microsoft.com/office/drawing/2014/main" xmlns="" id="{6182021C-782A-41D9-97B8-06D4D09E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36" y="894663"/>
            <a:ext cx="3100056" cy="16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Image result for omnipod dash">
            <a:extLst>
              <a:ext uri="{FF2B5EF4-FFF2-40B4-BE49-F238E27FC236}">
                <a16:creationId xmlns:a16="http://schemas.microsoft.com/office/drawing/2014/main" xmlns="" id="{B1D13583-60E0-48EB-8B78-09CDD67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00" y="3338422"/>
            <a:ext cx="1432212" cy="177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nsulin Pumps &amp; Supplies">
            <a:extLst>
              <a:ext uri="{FF2B5EF4-FFF2-40B4-BE49-F238E27FC236}">
                <a16:creationId xmlns:a16="http://schemas.microsoft.com/office/drawing/2014/main" xmlns="" id="{1C705FF3-F886-436D-9B89-B0DFFD9F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61" y="739969"/>
            <a:ext cx="2336106" cy="19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71C5FF-82B5-442B-96B8-513F04A48D45}"/>
              </a:ext>
            </a:extLst>
          </p:cNvPr>
          <p:cNvSpPr txBox="1"/>
          <p:nvPr/>
        </p:nvSpPr>
        <p:spPr>
          <a:xfrm>
            <a:off x="2119255" y="2804641"/>
            <a:ext cx="148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Medtronic 770G Pump System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719FE1-FBD9-4679-9205-4099CB35FE9E}"/>
              </a:ext>
            </a:extLst>
          </p:cNvPr>
          <p:cNvSpPr txBox="1"/>
          <p:nvPr/>
        </p:nvSpPr>
        <p:spPr>
          <a:xfrm>
            <a:off x="5401384" y="2652365"/>
            <a:ext cx="148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Medtronic 630G Pump System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D3ADC7-B1B2-482A-AD35-5A0CA264AC4D}"/>
              </a:ext>
            </a:extLst>
          </p:cNvPr>
          <p:cNvSpPr txBox="1"/>
          <p:nvPr/>
        </p:nvSpPr>
        <p:spPr>
          <a:xfrm>
            <a:off x="2119255" y="5299147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Tandem t:slim x2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D3C2561-A794-4F9B-B146-F99E0352C8EE}"/>
              </a:ext>
            </a:extLst>
          </p:cNvPr>
          <p:cNvSpPr txBox="1"/>
          <p:nvPr/>
        </p:nvSpPr>
        <p:spPr>
          <a:xfrm>
            <a:off x="5401384" y="5265858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Omnipod</a:t>
            </a:r>
            <a:r>
              <a:rPr lang="en-US" sz="1000" b="1" dirty="0"/>
              <a:t> Dash</a:t>
            </a:r>
            <a:endParaRPr lang="en-US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64C6CC-7745-4C20-80B2-46873F8CD624}"/>
              </a:ext>
            </a:extLst>
          </p:cNvPr>
          <p:cNvSpPr/>
          <p:nvPr/>
        </p:nvSpPr>
        <p:spPr>
          <a:xfrm>
            <a:off x="3078760" y="2390862"/>
            <a:ext cx="738231" cy="261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C9145D-0DC9-4376-8AF3-24E6EB3BD135}"/>
              </a:ext>
            </a:extLst>
          </p:cNvPr>
          <p:cNvSpPr/>
          <p:nvPr/>
        </p:nvSpPr>
        <p:spPr>
          <a:xfrm rot="1341784">
            <a:off x="5394929" y="2368883"/>
            <a:ext cx="258737" cy="150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D742F-D089-4ED2-8C17-795541B062AF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Product Portfolio – Ancillary</a:t>
            </a:r>
          </a:p>
        </p:txBody>
      </p:sp>
      <p:pic>
        <p:nvPicPr>
          <p:cNvPr id="6" name="Picture 5" descr="I2855-2_THUMB350">
            <a:extLst>
              <a:ext uri="{FF2B5EF4-FFF2-40B4-BE49-F238E27FC236}">
                <a16:creationId xmlns="" xmlns:a16="http://schemas.microsoft.com/office/drawing/2014/main" id="{D4C215C5-13C8-40BB-A50E-51FF6B0379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12730"/>
          <a:stretch>
            <a:fillRect/>
          </a:stretch>
        </p:blipFill>
        <p:spPr bwMode="auto">
          <a:xfrm>
            <a:off x="5487204" y="1028027"/>
            <a:ext cx="1586458" cy="136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JPEG Image">
            <a:extLst>
              <a:ext uri="{FF2B5EF4-FFF2-40B4-BE49-F238E27FC236}">
                <a16:creationId xmlns="" xmlns:a16="http://schemas.microsoft.com/office/drawing/2014/main" id="{9338C7CF-224F-4A43-8930-B3DE510BCD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53" y="2746206"/>
            <a:ext cx="1586457" cy="114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Pharmacist Choice Alcohol Prep Pads | Total Diabetes Supply">
            <a:extLst>
              <a:ext uri="{FF2B5EF4-FFF2-40B4-BE49-F238E27FC236}">
                <a16:creationId xmlns="" xmlns:a16="http://schemas.microsoft.com/office/drawing/2014/main" id="{BCCAEF37-F8C3-4347-823F-02A0D07D50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53" y="3892567"/>
            <a:ext cx="1842330" cy="1725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37CF58-3C3B-4929-B4D0-E8F3E568AD14}"/>
              </a:ext>
            </a:extLst>
          </p:cNvPr>
          <p:cNvSpPr txBox="1"/>
          <p:nvPr/>
        </p:nvSpPr>
        <p:spPr>
          <a:xfrm>
            <a:off x="213417" y="1176545"/>
            <a:ext cx="4611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Syringes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Pen Needles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Alcohol Prep Pads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*Syringes and pen needles are available in multiple gauges &amp; sizes to fit the client’s insulin needs 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="" xmlns:a16="http://schemas.microsoft.com/office/drawing/2014/main" id="{6EC5075A-194F-4B2F-8C0A-6094943ECA5C}"/>
              </a:ext>
            </a:extLst>
          </p:cNvPr>
          <p:cNvSpPr/>
          <p:nvPr/>
        </p:nvSpPr>
        <p:spPr>
          <a:xfrm>
            <a:off x="674713" y="149823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="" xmlns:a16="http://schemas.microsoft.com/office/drawing/2014/main" id="{F6833C3A-3E1C-490C-B402-82BC2CD55BEB}"/>
              </a:ext>
            </a:extLst>
          </p:cNvPr>
          <p:cNvSpPr/>
          <p:nvPr/>
        </p:nvSpPr>
        <p:spPr>
          <a:xfrm>
            <a:off x="674713" y="2027147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="" xmlns:a16="http://schemas.microsoft.com/office/drawing/2014/main" id="{52620457-0143-4994-AC96-1F664BB2C1E5}"/>
              </a:ext>
            </a:extLst>
          </p:cNvPr>
          <p:cNvSpPr/>
          <p:nvPr/>
        </p:nvSpPr>
        <p:spPr>
          <a:xfrm>
            <a:off x="674713" y="256568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How to Get Started?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DFA70B-3AE7-433D-9BDA-5B33BC12E20D}"/>
              </a:ext>
            </a:extLst>
          </p:cNvPr>
          <p:cNvSpPr txBox="1"/>
          <p:nvPr/>
        </p:nvSpPr>
        <p:spPr>
          <a:xfrm>
            <a:off x="236306" y="811658"/>
            <a:ext cx="8502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000" b="1" dirty="0" smtClean="0">
                <a:ea typeface="+mj-ea"/>
                <a:cs typeface="Arial" panose="020B0604020202020204" pitchFamily="34" charset="0"/>
              </a:rPr>
              <a:t>Utilizing</a:t>
            </a:r>
            <a:r>
              <a:rPr lang="en-US" sz="2000" b="1" i="0" dirty="0" smtClean="0">
                <a:effectLst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i="0" dirty="0">
                <a:effectLst/>
                <a:ea typeface="+mj-ea"/>
                <a:cs typeface="Arial" panose="020B0604020202020204" pitchFamily="34" charset="0"/>
              </a:rPr>
              <a:t>ADS Agent Support Program is as </a:t>
            </a:r>
            <a:r>
              <a:rPr lang="en-US" b="1" i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Easy as 1,2,3…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69388D-B1FF-4A3F-B662-BAD98BEC96DF}"/>
              </a:ext>
            </a:extLst>
          </p:cNvPr>
          <p:cNvSpPr txBox="1"/>
          <p:nvPr/>
        </p:nvSpPr>
        <p:spPr>
          <a:xfrm>
            <a:off x="1232500" y="4030626"/>
            <a:ext cx="561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https://www.northcoastmed.com/tom-calder/</a:t>
            </a:r>
            <a:endParaRPr lang="en-US" b="1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="" xmlns:a16="http://schemas.microsoft.com/office/drawing/2014/main" id="{B7DCFAFF-87A2-451D-BD5C-A228718762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2" y="3792588"/>
            <a:ext cx="1889764" cy="18897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854C69B-C6F9-437E-85EC-1D4D9FAC599D}"/>
              </a:ext>
            </a:extLst>
          </p:cNvPr>
          <p:cNvSpPr txBox="1"/>
          <p:nvPr/>
        </p:nvSpPr>
        <p:spPr>
          <a:xfrm>
            <a:off x="1158963" y="1720131"/>
            <a:ext cx="85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clients that have diabetes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56D76CA-311C-4B00-88BE-AD28BBB5BECD}"/>
              </a:ext>
            </a:extLst>
          </p:cNvPr>
          <p:cNvSpPr txBox="1"/>
          <p:nvPr/>
        </p:nvSpPr>
        <p:spPr>
          <a:xfrm>
            <a:off x="6705599" y="3287093"/>
            <a:ext cx="2667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</a:t>
            </a:r>
            <a:r>
              <a:rPr lang="en-US" b="1" i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use QRC code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00780AD-3C85-4AFE-969B-44DE464F47A0}"/>
              </a:ext>
            </a:extLst>
          </p:cNvPr>
          <p:cNvGrpSpPr/>
          <p:nvPr/>
        </p:nvGrpSpPr>
        <p:grpSpPr>
          <a:xfrm>
            <a:off x="555065" y="1597451"/>
            <a:ext cx="561498" cy="561498"/>
            <a:chOff x="2047875" y="2743200"/>
            <a:chExt cx="1376172" cy="1376172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5C18E19-8227-4D22-B5B1-FE0E57EF6F75}"/>
                </a:ext>
              </a:extLst>
            </p:cNvPr>
            <p:cNvSpPr/>
            <p:nvPr/>
          </p:nvSpPr>
          <p:spPr>
            <a:xfrm>
              <a:off x="2047875" y="2743200"/>
              <a:ext cx="1376172" cy="1376172"/>
            </a:xfrm>
            <a:custGeom>
              <a:avLst/>
              <a:gdLst>
                <a:gd name="connsiteX0" fmla="*/ 1376172 w 1376172"/>
                <a:gd name="connsiteY0" fmla="*/ 688086 h 1376172"/>
                <a:gd name="connsiteX1" fmla="*/ 688086 w 1376172"/>
                <a:gd name="connsiteY1" fmla="*/ 1376172 h 1376172"/>
                <a:gd name="connsiteX2" fmla="*/ 0 w 1376172"/>
                <a:gd name="connsiteY2" fmla="*/ 688086 h 1376172"/>
                <a:gd name="connsiteX3" fmla="*/ 688086 w 1376172"/>
                <a:gd name="connsiteY3" fmla="*/ 0 h 1376172"/>
                <a:gd name="connsiteX4" fmla="*/ 1376172 w 1376172"/>
                <a:gd name="connsiteY4" fmla="*/ 688086 h 137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172" h="1376172">
                  <a:moveTo>
                    <a:pt x="1376172" y="688086"/>
                  </a:moveTo>
                  <a:cubicBezTo>
                    <a:pt x="1376172" y="1068105"/>
                    <a:pt x="1068105" y="1376172"/>
                    <a:pt x="688086" y="1376172"/>
                  </a:cubicBezTo>
                  <a:cubicBezTo>
                    <a:pt x="308067" y="1376172"/>
                    <a:pt x="0" y="1068105"/>
                    <a:pt x="0" y="688086"/>
                  </a:cubicBezTo>
                  <a:cubicBezTo>
                    <a:pt x="0" y="308067"/>
                    <a:pt x="308067" y="0"/>
                    <a:pt x="688086" y="0"/>
                  </a:cubicBezTo>
                  <a:cubicBezTo>
                    <a:pt x="1068105" y="0"/>
                    <a:pt x="1376172" y="308067"/>
                    <a:pt x="1376172" y="688086"/>
                  </a:cubicBezTo>
                  <a:close/>
                </a:path>
              </a:pathLst>
            </a:custGeom>
            <a:solidFill>
              <a:srgbClr val="54F4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09C1FAC9-748C-4EEE-BA8F-BD7DD62C7EC5}"/>
                </a:ext>
              </a:extLst>
            </p:cNvPr>
            <p:cNvSpPr/>
            <p:nvPr/>
          </p:nvSpPr>
          <p:spPr>
            <a:xfrm>
              <a:off x="2461355" y="2952559"/>
              <a:ext cx="378523" cy="958405"/>
            </a:xfrm>
            <a:custGeom>
              <a:avLst/>
              <a:gdLst>
                <a:gd name="connsiteX0" fmla="*/ 105424 w 378523"/>
                <a:gd name="connsiteY0" fmla="*/ -273 h 958405"/>
                <a:gd name="connsiteX1" fmla="*/ 378410 w 378523"/>
                <a:gd name="connsiteY1" fmla="*/ -273 h 958405"/>
                <a:gd name="connsiteX2" fmla="*/ 378410 w 378523"/>
                <a:gd name="connsiteY2" fmla="*/ 958133 h 958405"/>
                <a:gd name="connsiteX3" fmla="*/ 197435 w 378523"/>
                <a:gd name="connsiteY3" fmla="*/ 958133 h 958405"/>
                <a:gd name="connsiteX4" fmla="*/ 197435 w 378523"/>
                <a:gd name="connsiteY4" fmla="*/ 171082 h 958405"/>
                <a:gd name="connsiteX5" fmla="*/ -113 w 378523"/>
                <a:gd name="connsiteY5" fmla="*/ 171082 h 95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523" h="958405">
                  <a:moveTo>
                    <a:pt x="105424" y="-273"/>
                  </a:moveTo>
                  <a:lnTo>
                    <a:pt x="378410" y="-273"/>
                  </a:lnTo>
                  <a:lnTo>
                    <a:pt x="378410" y="958133"/>
                  </a:lnTo>
                  <a:lnTo>
                    <a:pt x="197435" y="958133"/>
                  </a:lnTo>
                  <a:lnTo>
                    <a:pt x="197435" y="171082"/>
                  </a:lnTo>
                  <a:lnTo>
                    <a:pt x="-113" y="171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1581699-97E7-43E5-94DD-2AD612C5578F}"/>
              </a:ext>
            </a:extLst>
          </p:cNvPr>
          <p:cNvSpPr txBox="1"/>
          <p:nvPr/>
        </p:nvSpPr>
        <p:spPr>
          <a:xfrm>
            <a:off x="1109256" y="2346284"/>
            <a:ext cx="712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methods to enroll clients </a:t>
            </a:r>
            <a:r>
              <a:rPr lang="en-US" u="sng" dirty="0"/>
              <a:t>at point of sale. </a:t>
            </a:r>
          </a:p>
          <a:p>
            <a:r>
              <a:rPr lang="en-US" dirty="0"/>
              <a:t>The most efficient way to refer is using </a:t>
            </a:r>
            <a:r>
              <a:rPr lang="en-US" dirty="0" smtClean="0"/>
              <a:t>the secure </a:t>
            </a:r>
            <a:r>
              <a:rPr lang="en-US" dirty="0"/>
              <a:t>“Refer A Client” link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55C7B4A-A99B-4388-9B81-826C8A06DF99}"/>
              </a:ext>
            </a:extLst>
          </p:cNvPr>
          <p:cNvSpPr txBox="1"/>
          <p:nvPr/>
        </p:nvSpPr>
        <p:spPr>
          <a:xfrm>
            <a:off x="1174606" y="5379002"/>
            <a:ext cx="27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ADS handles the rest!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273C2B2-714B-49B9-9030-73D094624751}"/>
              </a:ext>
            </a:extLst>
          </p:cNvPr>
          <p:cNvGrpSpPr/>
          <p:nvPr/>
        </p:nvGrpSpPr>
        <p:grpSpPr>
          <a:xfrm>
            <a:off x="555065" y="2384882"/>
            <a:ext cx="561498" cy="561498"/>
            <a:chOff x="3882771" y="2743200"/>
            <a:chExt cx="1376172" cy="1376172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5BB7877-5BBD-4150-9B18-FF078D8D1D06}"/>
                </a:ext>
              </a:extLst>
            </p:cNvPr>
            <p:cNvSpPr/>
            <p:nvPr/>
          </p:nvSpPr>
          <p:spPr>
            <a:xfrm>
              <a:off x="3882771" y="2743200"/>
              <a:ext cx="1376172" cy="1376172"/>
            </a:xfrm>
            <a:custGeom>
              <a:avLst/>
              <a:gdLst>
                <a:gd name="connsiteX0" fmla="*/ 1376172 w 1376172"/>
                <a:gd name="connsiteY0" fmla="*/ 688086 h 1376172"/>
                <a:gd name="connsiteX1" fmla="*/ 688086 w 1376172"/>
                <a:gd name="connsiteY1" fmla="*/ 1376172 h 1376172"/>
                <a:gd name="connsiteX2" fmla="*/ 0 w 1376172"/>
                <a:gd name="connsiteY2" fmla="*/ 688086 h 1376172"/>
                <a:gd name="connsiteX3" fmla="*/ 688086 w 1376172"/>
                <a:gd name="connsiteY3" fmla="*/ 0 h 1376172"/>
                <a:gd name="connsiteX4" fmla="*/ 1376172 w 1376172"/>
                <a:gd name="connsiteY4" fmla="*/ 688086 h 137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172" h="1376172">
                  <a:moveTo>
                    <a:pt x="1376172" y="688086"/>
                  </a:moveTo>
                  <a:cubicBezTo>
                    <a:pt x="1376172" y="1068105"/>
                    <a:pt x="1068105" y="1376172"/>
                    <a:pt x="688086" y="1376172"/>
                  </a:cubicBezTo>
                  <a:cubicBezTo>
                    <a:pt x="308067" y="1376172"/>
                    <a:pt x="0" y="1068105"/>
                    <a:pt x="0" y="688086"/>
                  </a:cubicBezTo>
                  <a:cubicBezTo>
                    <a:pt x="0" y="308067"/>
                    <a:pt x="308067" y="0"/>
                    <a:pt x="688086" y="0"/>
                  </a:cubicBezTo>
                  <a:cubicBezTo>
                    <a:pt x="1068106" y="0"/>
                    <a:pt x="1376172" y="308067"/>
                    <a:pt x="1376172" y="688086"/>
                  </a:cubicBezTo>
                  <a:close/>
                </a:path>
              </a:pathLst>
            </a:custGeom>
            <a:solidFill>
              <a:srgbClr val="54F4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E5F3AEC-61EC-489F-AD6A-BF3168797115}"/>
                </a:ext>
              </a:extLst>
            </p:cNvPr>
            <p:cNvSpPr/>
            <p:nvPr/>
          </p:nvSpPr>
          <p:spPr>
            <a:xfrm>
              <a:off x="4229957" y="2928112"/>
              <a:ext cx="663892" cy="982567"/>
            </a:xfrm>
            <a:custGeom>
              <a:avLst/>
              <a:gdLst>
                <a:gd name="connsiteX0" fmla="*/ 203817 w 663892"/>
                <a:gd name="connsiteY0" fmla="*/ 332690 h 982567"/>
                <a:gd name="connsiteX1" fmla="*/ 25985 w 663892"/>
                <a:gd name="connsiteY1" fmla="*/ 332690 h 982567"/>
                <a:gd name="connsiteX2" fmla="*/ 123331 w 663892"/>
                <a:gd name="connsiteY2" fmla="*/ 88659 h 982567"/>
                <a:gd name="connsiteX3" fmla="*/ 354979 w 663892"/>
                <a:gd name="connsiteY3" fmla="*/ -209 h 982567"/>
                <a:gd name="connsiteX4" fmla="*/ 509093 w 663892"/>
                <a:gd name="connsiteY4" fmla="*/ 36557 h 982567"/>
                <a:gd name="connsiteX5" fmla="*/ 615964 w 663892"/>
                <a:gd name="connsiteY5" fmla="*/ 142761 h 982567"/>
                <a:gd name="connsiteX6" fmla="*/ 655968 w 663892"/>
                <a:gd name="connsiteY6" fmla="*/ 283826 h 982567"/>
                <a:gd name="connsiteX7" fmla="*/ 607391 w 663892"/>
                <a:gd name="connsiteY7" fmla="*/ 467564 h 982567"/>
                <a:gd name="connsiteX8" fmla="*/ 429845 w 663892"/>
                <a:gd name="connsiteY8" fmla="*/ 700164 h 982567"/>
                <a:gd name="connsiteX9" fmla="*/ 322213 w 663892"/>
                <a:gd name="connsiteY9" fmla="*/ 813512 h 982567"/>
                <a:gd name="connsiteX10" fmla="*/ 663779 w 663892"/>
                <a:gd name="connsiteY10" fmla="*/ 813512 h 982567"/>
                <a:gd name="connsiteX11" fmla="*/ 663779 w 663892"/>
                <a:gd name="connsiteY11" fmla="*/ 982295 h 982567"/>
                <a:gd name="connsiteX12" fmla="*/ -113 w 663892"/>
                <a:gd name="connsiteY12" fmla="*/ 982295 h 982567"/>
                <a:gd name="connsiteX13" fmla="*/ -113 w 663892"/>
                <a:gd name="connsiteY13" fmla="*/ 894950 h 982567"/>
                <a:gd name="connsiteX14" fmla="*/ 296305 w 663892"/>
                <a:gd name="connsiteY14" fmla="*/ 592627 h 982567"/>
                <a:gd name="connsiteX15" fmla="*/ 439180 w 663892"/>
                <a:gd name="connsiteY15" fmla="*/ 417748 h 982567"/>
                <a:gd name="connsiteX16" fmla="*/ 474708 w 663892"/>
                <a:gd name="connsiteY16" fmla="*/ 298114 h 982567"/>
                <a:gd name="connsiteX17" fmla="*/ 437846 w 663892"/>
                <a:gd name="connsiteY17" fmla="*/ 206579 h 982567"/>
                <a:gd name="connsiteX18" fmla="*/ 342596 w 663892"/>
                <a:gd name="connsiteY18" fmla="*/ 170479 h 982567"/>
                <a:gd name="connsiteX19" fmla="*/ 244870 w 663892"/>
                <a:gd name="connsiteY19" fmla="*/ 214103 h 982567"/>
                <a:gd name="connsiteX20" fmla="*/ 203817 w 663892"/>
                <a:gd name="connsiteY20" fmla="*/ 332690 h 98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3892" h="982567">
                  <a:moveTo>
                    <a:pt x="203817" y="332690"/>
                  </a:moveTo>
                  <a:lnTo>
                    <a:pt x="25985" y="332690"/>
                  </a:lnTo>
                  <a:cubicBezTo>
                    <a:pt x="30748" y="229372"/>
                    <a:pt x="63199" y="148028"/>
                    <a:pt x="123331" y="88659"/>
                  </a:cubicBezTo>
                  <a:cubicBezTo>
                    <a:pt x="183462" y="29290"/>
                    <a:pt x="260681" y="-333"/>
                    <a:pt x="354979" y="-209"/>
                  </a:cubicBezTo>
                  <a:cubicBezTo>
                    <a:pt x="408642" y="-1285"/>
                    <a:pt x="461697" y="11364"/>
                    <a:pt x="509093" y="36557"/>
                  </a:cubicBezTo>
                  <a:cubicBezTo>
                    <a:pt x="553870" y="61370"/>
                    <a:pt x="590865" y="98136"/>
                    <a:pt x="615964" y="142761"/>
                  </a:cubicBezTo>
                  <a:cubicBezTo>
                    <a:pt x="641614" y="185386"/>
                    <a:pt x="655426" y="234077"/>
                    <a:pt x="655968" y="283826"/>
                  </a:cubicBezTo>
                  <a:cubicBezTo>
                    <a:pt x="655968" y="340976"/>
                    <a:pt x="639776" y="402222"/>
                    <a:pt x="607391" y="467564"/>
                  </a:cubicBezTo>
                  <a:cubicBezTo>
                    <a:pt x="575006" y="532905"/>
                    <a:pt x="515827" y="610439"/>
                    <a:pt x="429845" y="700164"/>
                  </a:cubicBezTo>
                  <a:lnTo>
                    <a:pt x="322213" y="813512"/>
                  </a:lnTo>
                  <a:lnTo>
                    <a:pt x="663779" y="813512"/>
                  </a:lnTo>
                  <a:lnTo>
                    <a:pt x="663779" y="982295"/>
                  </a:lnTo>
                  <a:lnTo>
                    <a:pt x="-113" y="982295"/>
                  </a:lnTo>
                  <a:lnTo>
                    <a:pt x="-113" y="894950"/>
                  </a:lnTo>
                  <a:lnTo>
                    <a:pt x="296305" y="592627"/>
                  </a:lnTo>
                  <a:cubicBezTo>
                    <a:pt x="367999" y="520113"/>
                    <a:pt x="415624" y="461820"/>
                    <a:pt x="439180" y="417748"/>
                  </a:cubicBezTo>
                  <a:cubicBezTo>
                    <a:pt x="462735" y="373676"/>
                    <a:pt x="474584" y="333804"/>
                    <a:pt x="474708" y="298114"/>
                  </a:cubicBezTo>
                  <a:cubicBezTo>
                    <a:pt x="475746" y="263795"/>
                    <a:pt x="462383" y="230601"/>
                    <a:pt x="437846" y="206579"/>
                  </a:cubicBezTo>
                  <a:cubicBezTo>
                    <a:pt x="412357" y="182042"/>
                    <a:pt x="377943" y="169002"/>
                    <a:pt x="342596" y="170479"/>
                  </a:cubicBezTo>
                  <a:cubicBezTo>
                    <a:pt x="305153" y="169755"/>
                    <a:pt x="269330" y="185738"/>
                    <a:pt x="244870" y="214103"/>
                  </a:cubicBezTo>
                  <a:cubicBezTo>
                    <a:pt x="219219" y="243440"/>
                    <a:pt x="205531" y="282969"/>
                    <a:pt x="203817" y="33269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00997E0-4614-4027-A05E-B40EAC1DAA87}"/>
              </a:ext>
            </a:extLst>
          </p:cNvPr>
          <p:cNvGrpSpPr/>
          <p:nvPr/>
        </p:nvGrpSpPr>
        <p:grpSpPr>
          <a:xfrm>
            <a:off x="597465" y="5282919"/>
            <a:ext cx="561498" cy="561498"/>
            <a:chOff x="5717762" y="2743200"/>
            <a:chExt cx="1376172" cy="1376172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FFAA639-FF1D-4FBA-9308-93C0889EC643}"/>
                </a:ext>
              </a:extLst>
            </p:cNvPr>
            <p:cNvSpPr/>
            <p:nvPr/>
          </p:nvSpPr>
          <p:spPr>
            <a:xfrm>
              <a:off x="5717762" y="2743200"/>
              <a:ext cx="1376172" cy="1376172"/>
            </a:xfrm>
            <a:custGeom>
              <a:avLst/>
              <a:gdLst>
                <a:gd name="connsiteX0" fmla="*/ 1376172 w 1376172"/>
                <a:gd name="connsiteY0" fmla="*/ 688086 h 1376172"/>
                <a:gd name="connsiteX1" fmla="*/ 688086 w 1376172"/>
                <a:gd name="connsiteY1" fmla="*/ 1376172 h 1376172"/>
                <a:gd name="connsiteX2" fmla="*/ 0 w 1376172"/>
                <a:gd name="connsiteY2" fmla="*/ 688086 h 1376172"/>
                <a:gd name="connsiteX3" fmla="*/ 688086 w 1376172"/>
                <a:gd name="connsiteY3" fmla="*/ 0 h 1376172"/>
                <a:gd name="connsiteX4" fmla="*/ 1376172 w 1376172"/>
                <a:gd name="connsiteY4" fmla="*/ 688086 h 137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172" h="1376172">
                  <a:moveTo>
                    <a:pt x="1376172" y="688086"/>
                  </a:moveTo>
                  <a:cubicBezTo>
                    <a:pt x="1376172" y="1068105"/>
                    <a:pt x="1068106" y="1376172"/>
                    <a:pt x="688086" y="1376172"/>
                  </a:cubicBezTo>
                  <a:cubicBezTo>
                    <a:pt x="308067" y="1376172"/>
                    <a:pt x="0" y="1068105"/>
                    <a:pt x="0" y="688086"/>
                  </a:cubicBezTo>
                  <a:cubicBezTo>
                    <a:pt x="0" y="308067"/>
                    <a:pt x="308067" y="0"/>
                    <a:pt x="688086" y="0"/>
                  </a:cubicBezTo>
                  <a:cubicBezTo>
                    <a:pt x="1068106" y="0"/>
                    <a:pt x="1376172" y="308067"/>
                    <a:pt x="1376172" y="688086"/>
                  </a:cubicBezTo>
                  <a:close/>
                </a:path>
              </a:pathLst>
            </a:custGeom>
            <a:solidFill>
              <a:srgbClr val="54F4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CA5815D3-DA8B-487C-8F84-72C8AF62BE14}"/>
                </a:ext>
              </a:extLst>
            </p:cNvPr>
            <p:cNvSpPr/>
            <p:nvPr/>
          </p:nvSpPr>
          <p:spPr>
            <a:xfrm>
              <a:off x="6094285" y="2928461"/>
              <a:ext cx="661464" cy="1007078"/>
            </a:xfrm>
            <a:custGeom>
              <a:avLst/>
              <a:gdLst>
                <a:gd name="connsiteX0" fmla="*/ 214294 w 661464"/>
                <a:gd name="connsiteY0" fmla="*/ 260332 h 1007078"/>
                <a:gd name="connsiteX1" fmla="*/ 39034 w 661464"/>
                <a:gd name="connsiteY1" fmla="*/ 260332 h 1007078"/>
                <a:gd name="connsiteX2" fmla="*/ 115234 w 661464"/>
                <a:gd name="connsiteY2" fmla="*/ 89644 h 1007078"/>
                <a:gd name="connsiteX3" fmla="*/ 334309 w 661464"/>
                <a:gd name="connsiteY3" fmla="*/ -273 h 1007078"/>
                <a:gd name="connsiteX4" fmla="*/ 532048 w 661464"/>
                <a:gd name="connsiteY4" fmla="*/ 74594 h 1007078"/>
                <a:gd name="connsiteX5" fmla="*/ 611868 w 661464"/>
                <a:gd name="connsiteY5" fmla="*/ 252521 h 1007078"/>
                <a:gd name="connsiteX6" fmla="*/ 577006 w 661464"/>
                <a:gd name="connsiteY6" fmla="*/ 369107 h 1007078"/>
                <a:gd name="connsiteX7" fmla="*/ 475660 w 661464"/>
                <a:gd name="connsiteY7" fmla="*/ 454832 h 1007078"/>
                <a:gd name="connsiteX8" fmla="*/ 612153 w 661464"/>
                <a:gd name="connsiteY8" fmla="*/ 545701 h 1007078"/>
                <a:gd name="connsiteX9" fmla="*/ 661303 w 661464"/>
                <a:gd name="connsiteY9" fmla="*/ 698101 h 1007078"/>
                <a:gd name="connsiteX10" fmla="*/ 566053 w 661464"/>
                <a:gd name="connsiteY10" fmla="*/ 917176 h 1007078"/>
                <a:gd name="connsiteX11" fmla="*/ 323641 w 661464"/>
                <a:gd name="connsiteY11" fmla="*/ 1006806 h 1007078"/>
                <a:gd name="connsiteX12" fmla="*/ 96280 w 661464"/>
                <a:gd name="connsiteY12" fmla="*/ 922415 h 1007078"/>
                <a:gd name="connsiteX13" fmla="*/ -113 w 661464"/>
                <a:gd name="connsiteY13" fmla="*/ 692767 h 1007078"/>
                <a:gd name="connsiteX14" fmla="*/ 180290 w 661464"/>
                <a:gd name="connsiteY14" fmla="*/ 692767 h 1007078"/>
                <a:gd name="connsiteX15" fmla="*/ 232106 w 661464"/>
                <a:gd name="connsiteY15" fmla="*/ 803161 h 1007078"/>
                <a:gd name="connsiteX16" fmla="*/ 439275 w 661464"/>
                <a:gd name="connsiteY16" fmla="*/ 798304 h 1007078"/>
                <a:gd name="connsiteX17" fmla="*/ 481280 w 661464"/>
                <a:gd name="connsiteY17" fmla="*/ 697910 h 1007078"/>
                <a:gd name="connsiteX18" fmla="*/ 424130 w 661464"/>
                <a:gd name="connsiteY18" fmla="*/ 587801 h 1007078"/>
                <a:gd name="connsiteX19" fmla="*/ 260586 w 661464"/>
                <a:gd name="connsiteY19" fmla="*/ 541605 h 1007078"/>
                <a:gd name="connsiteX20" fmla="*/ 260586 w 661464"/>
                <a:gd name="connsiteY20" fmla="*/ 384728 h 1007078"/>
                <a:gd name="connsiteX21" fmla="*/ 358693 w 661464"/>
                <a:gd name="connsiteY21" fmla="*/ 364249 h 1007078"/>
                <a:gd name="connsiteX22" fmla="*/ 408890 w 661464"/>
                <a:gd name="connsiteY22" fmla="*/ 322244 h 1007078"/>
                <a:gd name="connsiteX23" fmla="*/ 426797 w 661464"/>
                <a:gd name="connsiteY23" fmla="*/ 265094 h 1007078"/>
                <a:gd name="connsiteX24" fmla="*/ 399460 w 661464"/>
                <a:gd name="connsiteY24" fmla="*/ 200324 h 1007078"/>
                <a:gd name="connsiteX25" fmla="*/ 327737 w 661464"/>
                <a:gd name="connsiteY25" fmla="*/ 174607 h 1007078"/>
                <a:gd name="connsiteX26" fmla="*/ 257919 w 661464"/>
                <a:gd name="connsiteY26" fmla="*/ 198991 h 1007078"/>
                <a:gd name="connsiteX27" fmla="*/ 214294 w 661464"/>
                <a:gd name="connsiteY27" fmla="*/ 260332 h 10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464" h="1007078">
                  <a:moveTo>
                    <a:pt x="214294" y="260332"/>
                  </a:moveTo>
                  <a:lnTo>
                    <a:pt x="39034" y="260332"/>
                  </a:lnTo>
                  <a:cubicBezTo>
                    <a:pt x="48178" y="189466"/>
                    <a:pt x="73582" y="132573"/>
                    <a:pt x="115234" y="89644"/>
                  </a:cubicBezTo>
                  <a:cubicBezTo>
                    <a:pt x="173460" y="29636"/>
                    <a:pt x="246488" y="-339"/>
                    <a:pt x="334309" y="-273"/>
                  </a:cubicBezTo>
                  <a:cubicBezTo>
                    <a:pt x="412919" y="-273"/>
                    <a:pt x="478832" y="24683"/>
                    <a:pt x="532048" y="74594"/>
                  </a:cubicBezTo>
                  <a:cubicBezTo>
                    <a:pt x="585264" y="124505"/>
                    <a:pt x="611868" y="183817"/>
                    <a:pt x="611868" y="252521"/>
                  </a:cubicBezTo>
                  <a:cubicBezTo>
                    <a:pt x="612153" y="293993"/>
                    <a:pt x="600009" y="334598"/>
                    <a:pt x="577006" y="369107"/>
                  </a:cubicBezTo>
                  <a:cubicBezTo>
                    <a:pt x="551584" y="406312"/>
                    <a:pt x="516560" y="435935"/>
                    <a:pt x="475660" y="454832"/>
                  </a:cubicBezTo>
                  <a:cubicBezTo>
                    <a:pt x="529800" y="469529"/>
                    <a:pt x="577701" y="501419"/>
                    <a:pt x="612153" y="545701"/>
                  </a:cubicBezTo>
                  <a:cubicBezTo>
                    <a:pt x="645082" y="589592"/>
                    <a:pt x="662388" y="643237"/>
                    <a:pt x="661303" y="698101"/>
                  </a:cubicBezTo>
                  <a:cubicBezTo>
                    <a:pt x="662617" y="781444"/>
                    <a:pt x="627898" y="861302"/>
                    <a:pt x="566053" y="917176"/>
                  </a:cubicBezTo>
                  <a:cubicBezTo>
                    <a:pt x="502549" y="976869"/>
                    <a:pt x="421749" y="1006739"/>
                    <a:pt x="323641" y="1006806"/>
                  </a:cubicBezTo>
                  <a:cubicBezTo>
                    <a:pt x="230677" y="1006806"/>
                    <a:pt x="154886" y="978679"/>
                    <a:pt x="96280" y="922415"/>
                  </a:cubicBezTo>
                  <a:cubicBezTo>
                    <a:pt x="37672" y="866150"/>
                    <a:pt x="5535" y="789607"/>
                    <a:pt x="-113" y="692767"/>
                  </a:cubicBezTo>
                  <a:lnTo>
                    <a:pt x="180290" y="692767"/>
                  </a:lnTo>
                  <a:cubicBezTo>
                    <a:pt x="188100" y="742297"/>
                    <a:pt x="205369" y="779092"/>
                    <a:pt x="232106" y="803161"/>
                  </a:cubicBezTo>
                  <a:cubicBezTo>
                    <a:pt x="292790" y="853206"/>
                    <a:pt x="381001" y="851139"/>
                    <a:pt x="439275" y="798304"/>
                  </a:cubicBezTo>
                  <a:cubicBezTo>
                    <a:pt x="466754" y="772224"/>
                    <a:pt x="482004" y="735791"/>
                    <a:pt x="481280" y="697910"/>
                  </a:cubicBezTo>
                  <a:cubicBezTo>
                    <a:pt x="481280" y="654600"/>
                    <a:pt x="462230" y="617900"/>
                    <a:pt x="424130" y="587801"/>
                  </a:cubicBezTo>
                  <a:cubicBezTo>
                    <a:pt x="386030" y="557702"/>
                    <a:pt x="331518" y="542300"/>
                    <a:pt x="260586" y="541605"/>
                  </a:cubicBezTo>
                  <a:lnTo>
                    <a:pt x="260586" y="384728"/>
                  </a:lnTo>
                  <a:cubicBezTo>
                    <a:pt x="304467" y="381299"/>
                    <a:pt x="337167" y="374470"/>
                    <a:pt x="358693" y="364249"/>
                  </a:cubicBezTo>
                  <a:cubicBezTo>
                    <a:pt x="378953" y="355096"/>
                    <a:pt x="396307" y="340570"/>
                    <a:pt x="408890" y="322244"/>
                  </a:cubicBezTo>
                  <a:cubicBezTo>
                    <a:pt x="420530" y="305461"/>
                    <a:pt x="426778" y="285525"/>
                    <a:pt x="426797" y="265094"/>
                  </a:cubicBezTo>
                  <a:cubicBezTo>
                    <a:pt x="427369" y="240586"/>
                    <a:pt x="417415" y="217012"/>
                    <a:pt x="399460" y="200324"/>
                  </a:cubicBezTo>
                  <a:cubicBezTo>
                    <a:pt x="379848" y="182674"/>
                    <a:pt x="354092" y="173445"/>
                    <a:pt x="327737" y="174607"/>
                  </a:cubicBezTo>
                  <a:cubicBezTo>
                    <a:pt x="302429" y="174930"/>
                    <a:pt x="277921" y="183493"/>
                    <a:pt x="257919" y="198991"/>
                  </a:cubicBezTo>
                  <a:cubicBezTo>
                    <a:pt x="237135" y="214193"/>
                    <a:pt x="221828" y="235710"/>
                    <a:pt x="214294" y="2603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2B97E95-D982-4572-B49E-223651DD2C55}"/>
              </a:ext>
            </a:extLst>
          </p:cNvPr>
          <p:cNvSpPr txBox="1"/>
          <p:nvPr/>
        </p:nvSpPr>
        <p:spPr>
          <a:xfrm>
            <a:off x="836497" y="3321502"/>
            <a:ext cx="4828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Visit our enrollment page from your mobile phone or computer </a:t>
            </a:r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CFBC52B-834D-43B5-9E3A-88F5BDE70768}"/>
              </a:ext>
            </a:extLst>
          </p:cNvPr>
          <p:cNvSpPr txBox="1"/>
          <p:nvPr/>
        </p:nvSpPr>
        <p:spPr>
          <a:xfrm>
            <a:off x="684969" y="4477519"/>
            <a:ext cx="4828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call </a:t>
            </a:r>
            <a:r>
              <a:rPr lang="en-US" b="1" dirty="0" smtClean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(760) 712-7505</a:t>
            </a:r>
            <a:endParaRPr lang="en-US" b="1" dirty="0">
              <a:solidFill>
                <a:srgbClr val="54F44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email </a:t>
            </a:r>
            <a:r>
              <a:rPr lang="en-US" b="1" dirty="0" smtClean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tcalder@northcoastmed.com</a:t>
            </a:r>
            <a:endParaRPr lang="en-US" b="1" dirty="0">
              <a:solidFill>
                <a:srgbClr val="54F44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="" xmlns:a16="http://schemas.microsoft.com/office/drawing/2014/main" id="{0E8BB0B7-3B4A-43DB-A129-F7B148CE6F5D}"/>
              </a:ext>
            </a:extLst>
          </p:cNvPr>
          <p:cNvSpPr/>
          <p:nvPr/>
        </p:nvSpPr>
        <p:spPr>
          <a:xfrm rot="16200000">
            <a:off x="599714" y="3242072"/>
            <a:ext cx="465914" cy="55521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="" xmlns:a16="http://schemas.microsoft.com/office/drawing/2014/main" id="{DD6F8A64-0E5B-4A62-AF3F-A5DF0349BAD1}"/>
              </a:ext>
            </a:extLst>
          </p:cNvPr>
          <p:cNvSpPr/>
          <p:nvPr/>
        </p:nvSpPr>
        <p:spPr>
          <a:xfrm rot="16200000">
            <a:off x="606001" y="4459865"/>
            <a:ext cx="465914" cy="55521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="" xmlns:a16="http://schemas.microsoft.com/office/drawing/2014/main" id="{FDF90E63-97CA-4C5F-A16A-38B4463D12B2}"/>
              </a:ext>
            </a:extLst>
          </p:cNvPr>
          <p:cNvSpPr/>
          <p:nvPr/>
        </p:nvSpPr>
        <p:spPr>
          <a:xfrm rot="16200000">
            <a:off x="6072613" y="3234660"/>
            <a:ext cx="465914" cy="55521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How to Fill Out the Refer A Client Link?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2953E4-F4A5-4B5A-9F6A-D960F10B2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8" t="22337" r="60494" b="24717"/>
          <a:stretch/>
        </p:blipFill>
        <p:spPr>
          <a:xfrm>
            <a:off x="85725" y="894663"/>
            <a:ext cx="4679113" cy="4275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73FCB3-AB29-44CC-B8D3-A28526DC64DB}"/>
              </a:ext>
            </a:extLst>
          </p:cNvPr>
          <p:cNvSpPr txBox="1"/>
          <p:nvPr/>
        </p:nvSpPr>
        <p:spPr>
          <a:xfrm>
            <a:off x="4695105" y="897504"/>
            <a:ext cx="42344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Fast &amp; Easy way to refer = Refer A Client link!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basic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Phone #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Mailing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Insurance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Agents'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Agent’s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Agent’s Phone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Agent’s Email Address 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216F2432-244B-4BC2-ADA0-0833277FA750}"/>
              </a:ext>
            </a:extLst>
          </p:cNvPr>
          <p:cNvSpPr/>
          <p:nvPr/>
        </p:nvSpPr>
        <p:spPr>
          <a:xfrm>
            <a:off x="4724445" y="182354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A8169239-0CC9-4470-85AA-73AE9205CA01}"/>
              </a:ext>
            </a:extLst>
          </p:cNvPr>
          <p:cNvSpPr/>
          <p:nvPr/>
        </p:nvSpPr>
        <p:spPr>
          <a:xfrm>
            <a:off x="4724445" y="4004075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851810FA-F978-49E5-AB2D-C0E78D0A6797}"/>
              </a:ext>
            </a:extLst>
          </p:cNvPr>
          <p:cNvSpPr/>
          <p:nvPr/>
        </p:nvSpPr>
        <p:spPr>
          <a:xfrm>
            <a:off x="5159067" y="2092591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62EDFAC3-8DE9-48C8-B4A8-E62D6353A782}"/>
              </a:ext>
            </a:extLst>
          </p:cNvPr>
          <p:cNvSpPr/>
          <p:nvPr/>
        </p:nvSpPr>
        <p:spPr>
          <a:xfrm>
            <a:off x="5159067" y="2351139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68C96F22-E61E-46A3-B85C-6CA0804A58A7}"/>
              </a:ext>
            </a:extLst>
          </p:cNvPr>
          <p:cNvSpPr/>
          <p:nvPr/>
        </p:nvSpPr>
        <p:spPr>
          <a:xfrm>
            <a:off x="5159067" y="2617774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0DA65B84-B976-4CB2-8B78-8BE00A1C5601}"/>
              </a:ext>
            </a:extLst>
          </p:cNvPr>
          <p:cNvSpPr/>
          <p:nvPr/>
        </p:nvSpPr>
        <p:spPr>
          <a:xfrm>
            <a:off x="5159067" y="288732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1DA9F54C-1AC1-4F23-AB10-7F88853800AA}"/>
              </a:ext>
            </a:extLst>
          </p:cNvPr>
          <p:cNvSpPr/>
          <p:nvPr/>
        </p:nvSpPr>
        <p:spPr>
          <a:xfrm>
            <a:off x="5159067" y="3185859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7E4C75CE-2181-4B8F-8031-3E0900F94EB0}"/>
              </a:ext>
            </a:extLst>
          </p:cNvPr>
          <p:cNvSpPr/>
          <p:nvPr/>
        </p:nvSpPr>
        <p:spPr>
          <a:xfrm>
            <a:off x="5159067" y="3482337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="" xmlns:a16="http://schemas.microsoft.com/office/drawing/2014/main" id="{4FAE7D9B-4843-4F4B-9A5C-BAB231C7DEDB}"/>
              </a:ext>
            </a:extLst>
          </p:cNvPr>
          <p:cNvSpPr/>
          <p:nvPr/>
        </p:nvSpPr>
        <p:spPr>
          <a:xfrm>
            <a:off x="5150998" y="434225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806D17EE-D111-4353-BAE3-E021982F72CB}"/>
              </a:ext>
            </a:extLst>
          </p:cNvPr>
          <p:cNvSpPr/>
          <p:nvPr/>
        </p:nvSpPr>
        <p:spPr>
          <a:xfrm>
            <a:off x="5150998" y="462454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A0007374-DE8C-4FD4-9101-D26014CA57D4}"/>
              </a:ext>
            </a:extLst>
          </p:cNvPr>
          <p:cNvSpPr/>
          <p:nvPr/>
        </p:nvSpPr>
        <p:spPr>
          <a:xfrm>
            <a:off x="5159067" y="487594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What Happens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12F56E-5794-4460-9641-4325496F3B51}"/>
              </a:ext>
            </a:extLst>
          </p:cNvPr>
          <p:cNvSpPr txBox="1"/>
          <p:nvPr/>
        </p:nvSpPr>
        <p:spPr>
          <a:xfrm>
            <a:off x="304800" y="758419"/>
            <a:ext cx="845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receipt of your client’s information, ADS handles the rest! We will: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F39254-FF71-48C6-A5FF-0901229413B4}"/>
              </a:ext>
            </a:extLst>
          </p:cNvPr>
          <p:cNvSpPr txBox="1"/>
          <p:nvPr/>
        </p:nvSpPr>
        <p:spPr>
          <a:xfrm>
            <a:off x="733425" y="1321947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your clients on your behalf to set them up for home delivery</a:t>
            </a:r>
          </a:p>
          <a:p>
            <a:endParaRPr lang="en-US" b="1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2CEE5320-8987-4E25-915E-AA4DF18B4BF0}"/>
              </a:ext>
            </a:extLst>
          </p:cNvPr>
          <p:cNvSpPr/>
          <p:nvPr/>
        </p:nvSpPr>
        <p:spPr>
          <a:xfrm>
            <a:off x="371476" y="141170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120CB6-9BDE-48CD-97E9-8419F1FF34C5}"/>
              </a:ext>
            </a:extLst>
          </p:cNvPr>
          <p:cNvSpPr txBox="1"/>
          <p:nvPr/>
        </p:nvSpPr>
        <p:spPr>
          <a:xfrm>
            <a:off x="722132" y="2187664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Part B and RX eligibility to determine lowest out of pocket option for client</a:t>
            </a:r>
          </a:p>
          <a:p>
            <a:endParaRPr lang="en-US" b="1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CA6C6B4-E40F-41AD-ACFF-8D8659BA2257}"/>
              </a:ext>
            </a:extLst>
          </p:cNvPr>
          <p:cNvSpPr/>
          <p:nvPr/>
        </p:nvSpPr>
        <p:spPr>
          <a:xfrm>
            <a:off x="342902" y="2301949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2EA622-37F7-49CF-9220-6A78EDA19467}"/>
              </a:ext>
            </a:extLst>
          </p:cNvPr>
          <p:cNvSpPr txBox="1"/>
          <p:nvPr/>
        </p:nvSpPr>
        <p:spPr>
          <a:xfrm>
            <a:off x="733421" y="2897594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 prescription from the client’s physician</a:t>
            </a:r>
          </a:p>
          <a:p>
            <a:endParaRPr lang="en-US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7F340DEB-97EE-4E70-8BB6-66B0B7150E60}"/>
              </a:ext>
            </a:extLst>
          </p:cNvPr>
          <p:cNvSpPr/>
          <p:nvPr/>
        </p:nvSpPr>
        <p:spPr>
          <a:xfrm>
            <a:off x="355248" y="299090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8A46A8-70CE-4AAD-9D15-A923FD0A08D3}"/>
              </a:ext>
            </a:extLst>
          </p:cNvPr>
          <p:cNvSpPr txBox="1"/>
          <p:nvPr/>
        </p:nvSpPr>
        <p:spPr>
          <a:xfrm>
            <a:off x="733422" y="3363315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 prior authorization </a:t>
            </a:r>
            <a:r>
              <a:rPr lang="en-US" i="1" dirty="0"/>
              <a:t>if required</a:t>
            </a:r>
            <a:endParaRPr lang="en-US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99563FBB-44FF-4816-BA68-844E2C45CB15}"/>
              </a:ext>
            </a:extLst>
          </p:cNvPr>
          <p:cNvSpPr/>
          <p:nvPr/>
        </p:nvSpPr>
        <p:spPr>
          <a:xfrm>
            <a:off x="371476" y="342900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C2B45E-3DA4-48D7-865D-14F246249F2B}"/>
              </a:ext>
            </a:extLst>
          </p:cNvPr>
          <p:cNvSpPr txBox="1"/>
          <p:nvPr/>
        </p:nvSpPr>
        <p:spPr>
          <a:xfrm>
            <a:off x="733422" y="3818114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Ship the client’s diabetes supplies, with FREE shipping, right to their home </a:t>
            </a:r>
          </a:p>
          <a:p>
            <a:endParaRPr lang="en-US" b="1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3891C5D2-6717-4B19-8504-8A0BDD4D22A9}"/>
              </a:ext>
            </a:extLst>
          </p:cNvPr>
          <p:cNvSpPr/>
          <p:nvPr/>
        </p:nvSpPr>
        <p:spPr>
          <a:xfrm>
            <a:off x="371476" y="3893909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C08880-8876-4877-A95A-E5C30346A0ED}"/>
              </a:ext>
            </a:extLst>
          </p:cNvPr>
          <p:cNvSpPr txBox="1"/>
          <p:nvPr/>
        </p:nvSpPr>
        <p:spPr>
          <a:xfrm>
            <a:off x="1241778" y="1659835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clients save our phone number on their phone </a:t>
            </a:r>
            <a:r>
              <a:rPr lang="en-US" b="1" i="1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(760) 827-6243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xmlns="" id="{3CBC5ABC-29D6-4AF2-BDE2-6203C2ADCF48}"/>
              </a:ext>
            </a:extLst>
          </p:cNvPr>
          <p:cNvSpPr/>
          <p:nvPr/>
        </p:nvSpPr>
        <p:spPr>
          <a:xfrm>
            <a:off x="882827" y="1750557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909B72-F1AD-4354-85D1-76DF79FC3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56" t="1319" b="50000"/>
          <a:stretch/>
        </p:blipFill>
        <p:spPr>
          <a:xfrm>
            <a:off x="2908864" y="4443708"/>
            <a:ext cx="4994223" cy="17542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ABDCC10-AFAC-4146-8D78-10776BDEF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" r="80611" b="50000"/>
          <a:stretch/>
        </p:blipFill>
        <p:spPr>
          <a:xfrm>
            <a:off x="1396896" y="4443709"/>
            <a:ext cx="1511968" cy="17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084D2A-F737-4D73-AA40-88C93D647FF5}"/>
              </a:ext>
            </a:extLst>
          </p:cNvPr>
          <p:cNvSpPr txBox="1"/>
          <p:nvPr/>
        </p:nvSpPr>
        <p:spPr>
          <a:xfrm>
            <a:off x="812406" y="1174726"/>
            <a:ext cx="4200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Tom Calder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(760) 712-7505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(760) 579-7214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Intake Line: (760) 827-6243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tcalder@northcoastmed.com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1711C1-5D0D-426F-BCF2-EA5CC70D0BB8}"/>
              </a:ext>
            </a:extLst>
          </p:cNvPr>
          <p:cNvSpPr txBox="1"/>
          <p:nvPr/>
        </p:nvSpPr>
        <p:spPr>
          <a:xfrm>
            <a:off x="812406" y="4994450"/>
            <a:ext cx="4200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4F4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Diabetes Supply Corporate Address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2544 Campbell Place, Suite 150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Carlsbad, CA 92009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="" xmlns:a16="http://schemas.microsoft.com/office/drawing/2014/main" id="{7FF63F43-CD7D-4518-935E-BF5B3621D6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63" y="4049568"/>
            <a:ext cx="1889764" cy="1889764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="" xmlns:a16="http://schemas.microsoft.com/office/drawing/2014/main" id="{11221EAC-9367-4251-8547-30041C873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1" y="756699"/>
            <a:ext cx="2319528" cy="304800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4141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is ADS?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C957C0-2BCE-455B-A116-65641C791C0D}"/>
              </a:ext>
            </a:extLst>
          </p:cNvPr>
          <p:cNvSpPr txBox="1"/>
          <p:nvPr/>
        </p:nvSpPr>
        <p:spPr>
          <a:xfrm>
            <a:off x="236306" y="811658"/>
            <a:ext cx="8502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000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Industry Expertise Since 2002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leading national Medicare pharmacy and durable medical equipment provider of diabetes testing supplies since 2002. With bicoastal locations, ADS focuses on excellent customer experience and free home delivery.</a:t>
            </a:r>
          </a:p>
          <a:p>
            <a:pPr algn="l" fontAlgn="base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commitment to service, convenience, and operational excellence, makes us proud to be:</a:t>
            </a:r>
          </a:p>
          <a:p>
            <a:pPr algn="l" fontAlgn="base"/>
            <a:endParaRPr lang="en-US" b="0" i="0" dirty="0">
              <a:solidFill>
                <a:srgbClr val="69696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#1 distributor for </a:t>
            </a:r>
            <a:r>
              <a:rPr lang="en-US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Libre nationwide</a:t>
            </a:r>
          </a:p>
          <a:p>
            <a:pPr algn="l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#1 specialty distributor for </a:t>
            </a:r>
            <a:r>
              <a:rPr lang="en-US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Omnipod</a:t>
            </a: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Dash</a:t>
            </a:r>
          </a:p>
          <a:p>
            <a:pPr algn="l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The #1 fastest growing Tandem distributor nationwide</a:t>
            </a:r>
          </a:p>
          <a:p>
            <a:pPr algn="l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The #1 rated distributor in Dexcom customer satisfaction surveys</a:t>
            </a:r>
          </a:p>
          <a:p>
            <a:pPr algn="l" fontAlgn="base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The #1 customer rated diabetes DME on both Google and Facebook reviews</a:t>
            </a:r>
          </a:p>
          <a:p>
            <a:endParaRPr lang="en-US" dirty="0"/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DB634FF9-7F98-412F-A818-05C1F390B0DD}"/>
              </a:ext>
            </a:extLst>
          </p:cNvPr>
          <p:cNvSpPr/>
          <p:nvPr/>
        </p:nvSpPr>
        <p:spPr>
          <a:xfrm>
            <a:off x="484433" y="307214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EDD664F4-393F-4010-A546-C049608737DA}"/>
              </a:ext>
            </a:extLst>
          </p:cNvPr>
          <p:cNvSpPr/>
          <p:nvPr/>
        </p:nvSpPr>
        <p:spPr>
          <a:xfrm>
            <a:off x="484433" y="3350764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2A922BCB-0F22-4A53-B8C8-9AEF1793408F}"/>
              </a:ext>
            </a:extLst>
          </p:cNvPr>
          <p:cNvSpPr/>
          <p:nvPr/>
        </p:nvSpPr>
        <p:spPr>
          <a:xfrm>
            <a:off x="484433" y="365025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="" xmlns:a16="http://schemas.microsoft.com/office/drawing/2014/main" id="{85BCE1CA-E136-4D67-B5E5-406D602E68F5}"/>
              </a:ext>
            </a:extLst>
          </p:cNvPr>
          <p:cNvSpPr/>
          <p:nvPr/>
        </p:nvSpPr>
        <p:spPr>
          <a:xfrm>
            <a:off x="484433" y="394973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3E1D2A68-B8C9-461E-8077-DC469868DC5E}"/>
              </a:ext>
            </a:extLst>
          </p:cNvPr>
          <p:cNvSpPr/>
          <p:nvPr/>
        </p:nvSpPr>
        <p:spPr>
          <a:xfrm>
            <a:off x="484433" y="4228682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D7D65D-FA7A-437C-A896-D1F1C074C914}"/>
              </a:ext>
            </a:extLst>
          </p:cNvPr>
          <p:cNvSpPr txBox="1"/>
          <p:nvPr/>
        </p:nvSpPr>
        <p:spPr>
          <a:xfrm>
            <a:off x="1059596" y="3164827"/>
            <a:ext cx="60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2006</a:t>
            </a: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784335-552A-4372-9DEF-1B52F49EE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54" r="20833"/>
          <a:stretch/>
        </p:blipFill>
        <p:spPr>
          <a:xfrm>
            <a:off x="2991586" y="1241295"/>
            <a:ext cx="2917361" cy="176281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7E4B699-60ED-470D-BBAA-33C4F457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0833"/>
          <a:stretch/>
        </p:blipFill>
        <p:spPr bwMode="auto">
          <a:xfrm>
            <a:off x="6031370" y="1215646"/>
            <a:ext cx="2917361" cy="17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99B362-44F0-4B61-9B29-1ED03E18B98E}"/>
              </a:ext>
            </a:extLst>
          </p:cNvPr>
          <p:cNvSpPr txBox="1"/>
          <p:nvPr/>
        </p:nvSpPr>
        <p:spPr>
          <a:xfrm>
            <a:off x="4123003" y="3148302"/>
            <a:ext cx="60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2012</a:t>
            </a: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47EE44-1D72-4DF1-A287-C2F7B52DB7BB}"/>
              </a:ext>
            </a:extLst>
          </p:cNvPr>
          <p:cNvSpPr txBox="1"/>
          <p:nvPr/>
        </p:nvSpPr>
        <p:spPr>
          <a:xfrm>
            <a:off x="7186410" y="3164826"/>
            <a:ext cx="60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2019</a:t>
            </a:r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89F9106-FE0B-4BDB-8550-48FF29FED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78" t="73052" r="55133" b="23215"/>
          <a:stretch/>
        </p:blipFill>
        <p:spPr>
          <a:xfrm>
            <a:off x="522366" y="3413110"/>
            <a:ext cx="7646155" cy="2419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7579B1-494C-4029-82BD-8103DF836183}"/>
              </a:ext>
            </a:extLst>
          </p:cNvPr>
          <p:cNvSpPr txBox="1"/>
          <p:nvPr/>
        </p:nvSpPr>
        <p:spPr>
          <a:xfrm>
            <a:off x="2581831" y="755012"/>
            <a:ext cx="368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Diagnosed Diabetes</a:t>
            </a:r>
          </a:p>
          <a:p>
            <a:pPr algn="ctr"/>
            <a:r>
              <a:rPr lang="en-US" sz="1400"/>
              <a:t>Total, Adults Aged 20+ Years, 2006-2019</a:t>
            </a:r>
            <a:r>
              <a:rPr lang="en-US" sz="1400">
                <a:latin typeface="Abadi" panose="020B0604020104020204" pitchFamily="34" charset="0"/>
              </a:rPr>
              <a:t>³</a:t>
            </a:r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BB06187-85FB-4FA8-86E1-73163A5D51D3}"/>
              </a:ext>
            </a:extLst>
          </p:cNvPr>
          <p:cNvSpPr/>
          <p:nvPr/>
        </p:nvSpPr>
        <p:spPr>
          <a:xfrm>
            <a:off x="52150" y="6273225"/>
            <a:ext cx="439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Source: </a:t>
            </a: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¹https://www.cdc.gov/diabetes/library/reports/reportcard/national-state-diabetes-trends.html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²https://www.cdc.gov/chronicdisease/about/costs/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  <a:latin typeface="Abadi" panose="020B0604020104020204" pitchFamily="34" charset="0"/>
              </a:rPr>
              <a:t>³</a:t>
            </a:r>
            <a:r>
              <a:rPr lang="en-US" sz="800" dirty="0">
                <a:solidFill>
                  <a:schemeClr val="bg1"/>
                </a:solidFill>
              </a:rPr>
              <a:t>https://gis.cdc.gov/grasp/diabetes/DiabetesAtlas.html#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029B13-7449-4947-8C19-3B2895C45EF7}"/>
              </a:ext>
            </a:extLst>
          </p:cNvPr>
          <p:cNvSpPr txBox="1"/>
          <p:nvPr/>
        </p:nvSpPr>
        <p:spPr>
          <a:xfrm>
            <a:off x="302128" y="3737411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in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clients have Diabetes¹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37.3 million people – or 11.3% pf the U.S. population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diabetes (diagnosed or undiagnosed)²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total estimated cost of diagnosed diabetes and complication from diabetes co-morbidities were $327 billion in medical costs and lost productivity in 2017²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6AF42F4-BEFC-462F-8E42-5C6FEE35DA1C}"/>
              </a:ext>
            </a:extLst>
          </p:cNvPr>
          <p:cNvSpPr txBox="1">
            <a:spLocks/>
          </p:cNvSpPr>
          <p:nvPr/>
        </p:nvSpPr>
        <p:spPr>
          <a:xfrm>
            <a:off x="78966" y="-38321"/>
            <a:ext cx="772126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Diabetes – A Nationwide Growing Concern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00B19A8B-5521-4ADC-B3AF-4F584D53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r="20937"/>
          <a:stretch/>
        </p:blipFill>
        <p:spPr bwMode="auto">
          <a:xfrm>
            <a:off x="89240" y="1180413"/>
            <a:ext cx="2902346" cy="176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E233F0E0-2E81-4D99-95B7-391E94B5096D}"/>
              </a:ext>
            </a:extLst>
          </p:cNvPr>
          <p:cNvSpPr/>
          <p:nvPr/>
        </p:nvSpPr>
        <p:spPr>
          <a:xfrm>
            <a:off x="328488" y="3834255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C8DD4D2E-712E-41C0-ADE1-87EF032476DA}"/>
              </a:ext>
            </a:extLst>
          </p:cNvPr>
          <p:cNvSpPr/>
          <p:nvPr/>
        </p:nvSpPr>
        <p:spPr>
          <a:xfrm>
            <a:off x="328488" y="4380137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="" xmlns:a16="http://schemas.microsoft.com/office/drawing/2014/main" id="{95FE4265-CD22-409E-80A4-319209363402}"/>
              </a:ext>
            </a:extLst>
          </p:cNvPr>
          <p:cNvSpPr/>
          <p:nvPr/>
        </p:nvSpPr>
        <p:spPr>
          <a:xfrm>
            <a:off x="336047" y="5170795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6AF42F4-BEFC-462F-8E42-5C6FEE35DA1C}"/>
              </a:ext>
            </a:extLst>
          </p:cNvPr>
          <p:cNvSpPr txBox="1">
            <a:spLocks/>
          </p:cNvSpPr>
          <p:nvPr/>
        </p:nvSpPr>
        <p:spPr>
          <a:xfrm>
            <a:off x="78966" y="-38321"/>
            <a:ext cx="8417762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of 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4FF1CF-851F-484E-85A8-70EC87F7FE47}"/>
              </a:ext>
            </a:extLst>
          </p:cNvPr>
          <p:cNvSpPr txBox="1"/>
          <p:nvPr/>
        </p:nvSpPr>
        <p:spPr>
          <a:xfrm>
            <a:off x="423862" y="843749"/>
            <a:ext cx="8296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Billing for diabetes supplies can be difficult: we help clients understand their benefit structure and </a:t>
            </a:r>
            <a:r>
              <a:rPr lang="en-US" dirty="0">
                <a:highlight>
                  <a:srgbClr val="FFFF00"/>
                </a:highlight>
              </a:rPr>
              <a:t>covered supplies</a:t>
            </a:r>
            <a:r>
              <a:rPr lang="en-US" dirty="0"/>
              <a:t>. </a:t>
            </a:r>
          </a:p>
          <a:p>
            <a:pPr lvl="1"/>
            <a:endParaRPr lang="en-US" b="1" u="sng" dirty="0"/>
          </a:p>
          <a:p>
            <a:pPr lvl="1"/>
            <a:r>
              <a:rPr lang="en-US" b="1" u="sng" dirty="0"/>
              <a:t>Testing Supply Challenges</a:t>
            </a:r>
            <a:r>
              <a:rPr lang="en-US" u="sng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ADS understands Medicare benefits and how to bill supplies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ADS specializes in Medicare Advantage plans and formulary product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ADS is able to bill Medicare Part B, secondary, or tertiary insurance</a:t>
            </a:r>
          </a:p>
          <a:p>
            <a:pPr lvl="2"/>
            <a:endParaRPr lang="en-US" dirty="0"/>
          </a:p>
          <a:p>
            <a:pPr lvl="1"/>
            <a:r>
              <a:rPr lang="en-US" b="1" u="sng" dirty="0"/>
              <a:t>Specialty Items Challenges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CGM &amp; PUMP supplies are DME products that often require additional documentation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CGM insurance coverage varies between medical &amp; pharmacy benefits; having the ability to check both allows for providing the best financial option to the clients 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648B6583-F188-49B1-9AF3-BFAF45B3BD9C}"/>
              </a:ext>
            </a:extLst>
          </p:cNvPr>
          <p:cNvSpPr/>
          <p:nvPr/>
        </p:nvSpPr>
        <p:spPr>
          <a:xfrm>
            <a:off x="1364966" y="230770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6946109A-F906-4045-B3DA-31D7C0988A41}"/>
              </a:ext>
            </a:extLst>
          </p:cNvPr>
          <p:cNvSpPr/>
          <p:nvPr/>
        </p:nvSpPr>
        <p:spPr>
          <a:xfrm>
            <a:off x="1364966" y="389880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0E9F08D8-A354-48E9-987E-149F36F0636D}"/>
              </a:ext>
            </a:extLst>
          </p:cNvPr>
          <p:cNvSpPr/>
          <p:nvPr/>
        </p:nvSpPr>
        <p:spPr>
          <a:xfrm>
            <a:off x="1364966" y="259064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D6D9A944-6EAC-4876-97E9-11B0EE7495ED}"/>
              </a:ext>
            </a:extLst>
          </p:cNvPr>
          <p:cNvSpPr/>
          <p:nvPr/>
        </p:nvSpPr>
        <p:spPr>
          <a:xfrm>
            <a:off x="1364966" y="3400327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DEFD86D0-960A-4FFD-9765-3EBBCCE04F61}"/>
              </a:ext>
            </a:extLst>
          </p:cNvPr>
          <p:cNvSpPr/>
          <p:nvPr/>
        </p:nvSpPr>
        <p:spPr>
          <a:xfrm>
            <a:off x="1354333" y="1992149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670B22-9A28-46E4-BC4A-4218A8D15850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Solution - Agent Support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0C8FCD-E626-40BF-8826-7D4D71F131B7}"/>
              </a:ext>
            </a:extLst>
          </p:cNvPr>
          <p:cNvSpPr txBox="1"/>
          <p:nvPr/>
        </p:nvSpPr>
        <p:spPr>
          <a:xfrm>
            <a:off x="208844" y="782480"/>
            <a:ext cx="87263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u="sng" dirty="0"/>
              <a:t>What does the Agent Support Program Provide?</a:t>
            </a:r>
          </a:p>
          <a:p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Dedicated resource for agents &amp; clients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Diabetes supplies specialists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Client transition support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Home delivery of supplies for client's new plan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Maintaining agent of record on file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Medicare billing specialists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Educational support for agents &amp; clients</a:t>
            </a:r>
          </a:p>
          <a:p>
            <a:pPr lvl="2"/>
            <a:endParaRPr lang="en-US" dirty="0"/>
          </a:p>
        </p:txBody>
      </p:sp>
      <p:sp>
        <p:nvSpPr>
          <p:cNvPr id="18" name="Diamond 17">
            <a:extLst>
              <a:ext uri="{FF2B5EF4-FFF2-40B4-BE49-F238E27FC236}">
                <a16:creationId xmlns="" xmlns:a16="http://schemas.microsoft.com/office/drawing/2014/main" id="{6E391EE7-FCC8-4086-8EC6-EF885019E846}"/>
              </a:ext>
            </a:extLst>
          </p:cNvPr>
          <p:cNvSpPr/>
          <p:nvPr/>
        </p:nvSpPr>
        <p:spPr>
          <a:xfrm>
            <a:off x="686002" y="170571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="" xmlns:a16="http://schemas.microsoft.com/office/drawing/2014/main" id="{76DA9EC9-BD1D-444F-9563-C584628C2258}"/>
              </a:ext>
            </a:extLst>
          </p:cNvPr>
          <p:cNvSpPr/>
          <p:nvPr/>
        </p:nvSpPr>
        <p:spPr>
          <a:xfrm>
            <a:off x="686002" y="2162918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="" xmlns:a16="http://schemas.microsoft.com/office/drawing/2014/main" id="{9D49B53E-8539-4C57-8292-1C0AE86C1452}"/>
              </a:ext>
            </a:extLst>
          </p:cNvPr>
          <p:cNvSpPr/>
          <p:nvPr/>
        </p:nvSpPr>
        <p:spPr>
          <a:xfrm>
            <a:off x="686002" y="269476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="" xmlns:a16="http://schemas.microsoft.com/office/drawing/2014/main" id="{AF5BC555-6583-4E89-BDAE-57944F70315E}"/>
              </a:ext>
            </a:extLst>
          </p:cNvPr>
          <p:cNvSpPr/>
          <p:nvPr/>
        </p:nvSpPr>
        <p:spPr>
          <a:xfrm>
            <a:off x="686002" y="3314074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="" xmlns:a16="http://schemas.microsoft.com/office/drawing/2014/main" id="{17CCB966-1E41-4A88-BC62-EF6D1F73A9E0}"/>
              </a:ext>
            </a:extLst>
          </p:cNvPr>
          <p:cNvSpPr/>
          <p:nvPr/>
        </p:nvSpPr>
        <p:spPr>
          <a:xfrm>
            <a:off x="686002" y="382962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="" xmlns:a16="http://schemas.microsoft.com/office/drawing/2014/main" id="{8B86C44F-0AF3-44C5-ABCD-2042D620CC3C}"/>
              </a:ext>
            </a:extLst>
          </p:cNvPr>
          <p:cNvSpPr/>
          <p:nvPr/>
        </p:nvSpPr>
        <p:spPr>
          <a:xfrm>
            <a:off x="686002" y="435030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="" xmlns:a16="http://schemas.microsoft.com/office/drawing/2014/main" id="{0D1BDF5A-7B0A-40D0-9B35-06FAD204B48C}"/>
              </a:ext>
            </a:extLst>
          </p:cNvPr>
          <p:cNvSpPr/>
          <p:nvPr/>
        </p:nvSpPr>
        <p:spPr>
          <a:xfrm>
            <a:off x="686002" y="4922431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15A16-1123-4A8F-AE21-9C36BF5EFE9E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850231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Agent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Program Value Add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F0D3CABD-92DE-455A-A551-AC52E170E8A0}"/>
              </a:ext>
            </a:extLst>
          </p:cNvPr>
          <p:cNvSpPr/>
          <p:nvPr/>
        </p:nvSpPr>
        <p:spPr>
          <a:xfrm>
            <a:off x="361950" y="927082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E566CD-DF58-4103-AA90-1AFA5087647D}"/>
              </a:ext>
            </a:extLst>
          </p:cNvPr>
          <p:cNvSpPr txBox="1"/>
          <p:nvPr/>
        </p:nvSpPr>
        <p:spPr>
          <a:xfrm>
            <a:off x="814387" y="2409901"/>
            <a:ext cx="810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Add to the value you provide your clients</a:t>
            </a:r>
          </a:p>
          <a:p>
            <a:r>
              <a:rPr lang="en-US" sz="2000" b="1" dirty="0"/>
              <a:t>	- </a:t>
            </a:r>
            <a:r>
              <a:rPr lang="en-US" i="1" dirty="0"/>
              <a:t>Marketing materials for agents at no cost</a:t>
            </a:r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433ACE73-79B8-49F3-AC89-E64D5F540C23}"/>
              </a:ext>
            </a:extLst>
          </p:cNvPr>
          <p:cNvSpPr/>
          <p:nvPr/>
        </p:nvSpPr>
        <p:spPr>
          <a:xfrm>
            <a:off x="361950" y="249716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98167A-925E-494A-9A2F-60BA7478133B}"/>
              </a:ext>
            </a:extLst>
          </p:cNvPr>
          <p:cNvSpPr txBox="1"/>
          <p:nvPr/>
        </p:nvSpPr>
        <p:spPr>
          <a:xfrm>
            <a:off x="733420" y="814239"/>
            <a:ext cx="81057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Higher retention rates</a:t>
            </a:r>
          </a:p>
          <a:p>
            <a:r>
              <a:rPr lang="en-US" b="1" dirty="0"/>
              <a:t>	- </a:t>
            </a:r>
            <a:r>
              <a:rPr lang="en-US" i="1" dirty="0"/>
              <a:t>Avoid rapid disenrollment of dissatisfied clients due to retail pharmacy issues</a:t>
            </a:r>
          </a:p>
          <a:p>
            <a:r>
              <a:rPr lang="en-US" i="1" dirty="0"/>
              <a:t>	- Provide customer satisfaction with new plan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/>
              <a:t>prior to coverage effective date</a:t>
            </a:r>
          </a:p>
          <a:p>
            <a:r>
              <a:rPr lang="en-US" i="1" dirty="0"/>
              <a:t>	- No-cost upgrade programs available and home delivery for all clients </a:t>
            </a:r>
          </a:p>
          <a:p>
            <a:r>
              <a:rPr lang="en-US" i="1" dirty="0"/>
              <a:t>	- Keep clients engaged through our reorder program </a:t>
            </a:r>
            <a:endParaRPr lang="en-US" dirty="0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59E499BD-78AC-442C-9C17-FD3014036EBC}"/>
              </a:ext>
            </a:extLst>
          </p:cNvPr>
          <p:cNvSpPr/>
          <p:nvPr/>
        </p:nvSpPr>
        <p:spPr>
          <a:xfrm>
            <a:off x="361950" y="340801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4CE593-F91B-40FB-87B0-FDA98DA1DC45}"/>
              </a:ext>
            </a:extLst>
          </p:cNvPr>
          <p:cNvSpPr txBox="1"/>
          <p:nvPr/>
        </p:nvSpPr>
        <p:spPr>
          <a:xfrm>
            <a:off x="814387" y="3326072"/>
            <a:ext cx="81057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Easy and Convenient</a:t>
            </a:r>
          </a:p>
          <a:p>
            <a:r>
              <a:rPr lang="en-US" b="1" dirty="0"/>
              <a:t>	- </a:t>
            </a:r>
            <a:r>
              <a:rPr lang="en-US" i="1" dirty="0"/>
              <a:t>We handle all insurance verification, authorization requests and billing </a:t>
            </a:r>
          </a:p>
          <a:p>
            <a:r>
              <a:rPr lang="en-US" i="1" dirty="0"/>
              <a:t>	- Our dedicated document collection team works with the client’s physician to 	  	   obtain any necessary information for their diabetes supply request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3DAEDDA8-AFF7-4AB3-AA04-28B86D1AAA19}"/>
              </a:ext>
            </a:extLst>
          </p:cNvPr>
          <p:cNvSpPr/>
          <p:nvPr/>
        </p:nvSpPr>
        <p:spPr>
          <a:xfrm>
            <a:off x="361950" y="4732072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DC10AD-0752-48EF-AC66-CEF0CF4CFA3D}"/>
              </a:ext>
            </a:extLst>
          </p:cNvPr>
          <p:cNvSpPr txBox="1"/>
          <p:nvPr/>
        </p:nvSpPr>
        <p:spPr>
          <a:xfrm>
            <a:off x="814387" y="4641878"/>
            <a:ext cx="81057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Personalized attention</a:t>
            </a:r>
          </a:p>
          <a:p>
            <a:r>
              <a:rPr lang="en-US" b="1" dirty="0"/>
              <a:t>	- </a:t>
            </a:r>
            <a:r>
              <a:rPr lang="en-US" i="1" dirty="0"/>
              <a:t>We connect the dots between the plan, broker and supplier by always 	  	 	   mentioning the broker’s name while enrolling new clients</a:t>
            </a:r>
          </a:p>
          <a:p>
            <a:pPr lvl="1"/>
            <a:r>
              <a:rPr lang="en-US" i="1" dirty="0"/>
              <a:t>- We call clients on your behalf and ensure you are listed as the agent of record</a:t>
            </a:r>
          </a:p>
        </p:txBody>
      </p:sp>
    </p:spTree>
    <p:extLst>
      <p:ext uri="{BB962C8B-B14F-4D97-AF65-F5344CB8AC3E}">
        <p14:creationId xmlns:p14="http://schemas.microsoft.com/office/powerpoint/2010/main" val="19786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FFCA2-1918-4577-90AD-541B5441D7AF}"/>
              </a:ext>
            </a:extLst>
          </p:cNvPr>
          <p:cNvSpPr txBox="1">
            <a:spLocks/>
          </p:cNvSpPr>
          <p:nvPr/>
        </p:nvSpPr>
        <p:spPr>
          <a:xfrm>
            <a:off x="89240" y="28575"/>
            <a:ext cx="6578260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Why Customers Choose ADS?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D429F02-E1EB-4F58-AF3E-437089AEB5C7}"/>
              </a:ext>
            </a:extLst>
          </p:cNvPr>
          <p:cNvSpPr txBox="1">
            <a:spLocks/>
          </p:cNvSpPr>
          <p:nvPr/>
        </p:nvSpPr>
        <p:spPr>
          <a:xfrm>
            <a:off x="752474" y="662299"/>
            <a:ext cx="553300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en-US" sz="2800">
                <a:solidFill>
                  <a:srgbClr val="54F4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>
                <a:solidFill>
                  <a:srgbClr val="54F4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Exceeds</a:t>
            </a:r>
            <a:r>
              <a:rPr lang="en-US" sz="2800">
                <a:solidFill>
                  <a:srgbClr val="54F4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="" xmlns:a16="http://schemas.microsoft.com/office/drawing/2014/main" id="{4D415764-31E4-4713-BDD5-C7D2D9B64E2B}"/>
              </a:ext>
            </a:extLst>
          </p:cNvPr>
          <p:cNvSpPr/>
          <p:nvPr/>
        </p:nvSpPr>
        <p:spPr>
          <a:xfrm>
            <a:off x="361950" y="160670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C29033-56CE-4253-95CE-304C4D9A2C41}"/>
              </a:ext>
            </a:extLst>
          </p:cNvPr>
          <p:cNvSpPr txBox="1"/>
          <p:nvPr/>
        </p:nvSpPr>
        <p:spPr>
          <a:xfrm>
            <a:off x="752474" y="1542385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Personalized Service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 Highest level of support &amp; service with personalized resources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684C49DA-0543-4F72-A9BF-D639ED3F5495}"/>
              </a:ext>
            </a:extLst>
          </p:cNvPr>
          <p:cNvSpPr/>
          <p:nvPr/>
        </p:nvSpPr>
        <p:spPr>
          <a:xfrm>
            <a:off x="361950" y="2365962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C0C779-AAE1-4CE3-9753-54A8EE0915F5}"/>
              </a:ext>
            </a:extLst>
          </p:cNvPr>
          <p:cNvSpPr txBox="1"/>
          <p:nvPr/>
        </p:nvSpPr>
        <p:spPr>
          <a:xfrm>
            <a:off x="752475" y="2268148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Quick Turnaround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Prompt replies on all inquiries from agents or clients 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3778CE15-5364-4184-A464-2A772400E11F}"/>
              </a:ext>
            </a:extLst>
          </p:cNvPr>
          <p:cNvSpPr/>
          <p:nvPr/>
        </p:nvSpPr>
        <p:spPr>
          <a:xfrm>
            <a:off x="361950" y="2985553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483070-834C-4865-8EB5-027B615D67E3}"/>
              </a:ext>
            </a:extLst>
          </p:cNvPr>
          <p:cNvSpPr txBox="1"/>
          <p:nvPr/>
        </p:nvSpPr>
        <p:spPr>
          <a:xfrm>
            <a:off x="752473" y="2892239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A 90-day order of diabetes supplies eliminating the need to stand in line at the pharmacy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B83642CB-5D06-43BF-9512-C4542A33E1EE}"/>
              </a:ext>
            </a:extLst>
          </p:cNvPr>
          <p:cNvSpPr/>
          <p:nvPr/>
        </p:nvSpPr>
        <p:spPr>
          <a:xfrm>
            <a:off x="381000" y="3798160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361C9-A4D0-4278-AFB7-91DDF896D3B1}"/>
              </a:ext>
            </a:extLst>
          </p:cNvPr>
          <p:cNvSpPr txBox="1"/>
          <p:nvPr/>
        </p:nvSpPr>
        <p:spPr>
          <a:xfrm>
            <a:off x="752472" y="3736331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Diabetes Management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Reorder reminders or option to order online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https://reorder.northcoastmed.com/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client’s supply exhaustion  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6B538E97-73A3-4845-8BE4-9DBC41092B4B}"/>
              </a:ext>
            </a:extLst>
          </p:cNvPr>
          <p:cNvSpPr/>
          <p:nvPr/>
        </p:nvSpPr>
        <p:spPr>
          <a:xfrm>
            <a:off x="381000" y="459218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A589EC-272E-4FF7-A094-C2CD2E1EAB42}"/>
              </a:ext>
            </a:extLst>
          </p:cNvPr>
          <p:cNvSpPr txBox="1"/>
          <p:nvPr/>
        </p:nvSpPr>
        <p:spPr>
          <a:xfrm>
            <a:off x="752472" y="4498872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Medicare Advantage Billing Specialists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Ability to bill through Part B and pharmacy benefit coverage</a:t>
            </a:r>
          </a:p>
        </p:txBody>
      </p:sp>
    </p:spTree>
    <p:extLst>
      <p:ext uri="{BB962C8B-B14F-4D97-AF65-F5344CB8AC3E}">
        <p14:creationId xmlns:p14="http://schemas.microsoft.com/office/powerpoint/2010/main" val="9229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A480F-9717-4499-8F97-7FF061A4C210}"/>
              </a:ext>
            </a:extLst>
          </p:cNvPr>
          <p:cNvSpPr txBox="1">
            <a:spLocks/>
          </p:cNvSpPr>
          <p:nvPr/>
        </p:nvSpPr>
        <p:spPr>
          <a:xfrm>
            <a:off x="89239" y="-28575"/>
            <a:ext cx="8969036" cy="92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Marketing Support – Client Flyer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D2DF9F1-0621-4762-AE64-6EC8256A0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6" t="23358" r="71348" b="28668"/>
          <a:stretch/>
        </p:blipFill>
        <p:spPr>
          <a:xfrm>
            <a:off x="328773" y="889008"/>
            <a:ext cx="3976099" cy="50083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CFD2FD-87B1-4988-8289-3E4024B0909E}"/>
              </a:ext>
            </a:extLst>
          </p:cNvPr>
          <p:cNvSpPr/>
          <p:nvPr/>
        </p:nvSpPr>
        <p:spPr>
          <a:xfrm>
            <a:off x="2414427" y="4880224"/>
            <a:ext cx="1345915" cy="66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54BB74-1403-4A05-8BA4-D046044B7319}"/>
              </a:ext>
            </a:extLst>
          </p:cNvPr>
          <p:cNvSpPr txBox="1"/>
          <p:nvPr/>
        </p:nvSpPr>
        <p:spPr>
          <a:xfrm>
            <a:off x="4705564" y="1006867"/>
            <a:ext cx="39760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Marketing Support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Magnets with ADS &amp; Broker contact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testing kits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Diabetes informational kits with product &amp; disease state FAQs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 or call me for any Marketing support at </a:t>
            </a:r>
          </a:p>
          <a:p>
            <a:endParaRPr lang="en-US" b="1" i="1" dirty="0">
              <a:solidFill>
                <a:srgbClr val="54F44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P: </a:t>
            </a:r>
            <a:r>
              <a:rPr lang="en-US" b="1" i="1" dirty="0" smtClean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760-712-7505 </a:t>
            </a:r>
            <a:r>
              <a:rPr lang="en-US" b="1" i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</a:t>
            </a:r>
          </a:p>
          <a:p>
            <a:r>
              <a:rPr lang="en-US" b="1" i="1" dirty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E: </a:t>
            </a:r>
            <a:r>
              <a:rPr lang="en-US" b="1" i="1" dirty="0" smtClean="0">
                <a:solidFill>
                  <a:srgbClr val="54F4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tcalder@northcoastmed.com </a:t>
            </a:r>
            <a:endParaRPr lang="en-US" b="1" i="1" dirty="0">
              <a:solidFill>
                <a:srgbClr val="54F44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35B85087-1DD5-414E-BCF9-9561FB355A44}"/>
              </a:ext>
            </a:extLst>
          </p:cNvPr>
          <p:cNvSpPr/>
          <p:nvPr/>
        </p:nvSpPr>
        <p:spPr>
          <a:xfrm>
            <a:off x="4734355" y="1616769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C047D638-2E5C-4059-9A96-8D0617FC8C1E}"/>
              </a:ext>
            </a:extLst>
          </p:cNvPr>
          <p:cNvSpPr/>
          <p:nvPr/>
        </p:nvSpPr>
        <p:spPr>
          <a:xfrm>
            <a:off x="4734355" y="240858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DA935CC9-B05B-466C-A701-9461A8D43A98}"/>
              </a:ext>
            </a:extLst>
          </p:cNvPr>
          <p:cNvSpPr/>
          <p:nvPr/>
        </p:nvSpPr>
        <p:spPr>
          <a:xfrm>
            <a:off x="4734355" y="2973656"/>
            <a:ext cx="209550" cy="229851"/>
          </a:xfrm>
          <a:prstGeom prst="diamond">
            <a:avLst/>
          </a:prstGeom>
          <a:solidFill>
            <a:srgbClr val="54F442"/>
          </a:solidFill>
          <a:ln>
            <a:solidFill>
              <a:srgbClr val="54F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5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54181D-172E-483B-AC8E-15BB13509059}"/>
              </a:ext>
            </a:extLst>
          </p:cNvPr>
          <p:cNvSpPr txBox="1">
            <a:spLocks/>
          </p:cNvSpPr>
          <p:nvPr/>
        </p:nvSpPr>
        <p:spPr>
          <a:xfrm>
            <a:off x="89239" y="28575"/>
            <a:ext cx="7768885" cy="813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9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 Portfolio – Blood Glucose 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B9F70C-0BF7-40FC-92C4-3122E1A8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33" y="626834"/>
            <a:ext cx="1902371" cy="246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2">
            <a:extLst>
              <a:ext uri="{FF2B5EF4-FFF2-40B4-BE49-F238E27FC236}">
                <a16:creationId xmlns="" xmlns:a16="http://schemas.microsoft.com/office/drawing/2014/main" id="{E08BE77E-D102-488D-8708-4DED785B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3681" y="928637"/>
            <a:ext cx="1349074" cy="2054208"/>
          </a:xfrm>
          <a:prstGeom prst="rect">
            <a:avLst/>
          </a:prstGeom>
        </p:spPr>
      </p:pic>
      <p:pic>
        <p:nvPicPr>
          <p:cNvPr id="5" name="Picture 2" descr="Contour next EZ Glucose Meter">
            <a:extLst>
              <a:ext uri="{FF2B5EF4-FFF2-40B4-BE49-F238E27FC236}">
                <a16:creationId xmlns="" xmlns:a16="http://schemas.microsoft.com/office/drawing/2014/main" id="{734042B3-E91E-4302-8632-253587B3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14" y="3249347"/>
            <a:ext cx="2181272" cy="21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armacist Choice Glucose Meter">
            <a:extLst>
              <a:ext uri="{FF2B5EF4-FFF2-40B4-BE49-F238E27FC236}">
                <a16:creationId xmlns="" xmlns:a16="http://schemas.microsoft.com/office/drawing/2014/main" id="{A729070B-983F-4F95-A2FB-7645DB9A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60" y="3348625"/>
            <a:ext cx="2081994" cy="20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rodigy Autocode Glucose Meter">
            <a:extLst>
              <a:ext uri="{FF2B5EF4-FFF2-40B4-BE49-F238E27FC236}">
                <a16:creationId xmlns="" xmlns:a16="http://schemas.microsoft.com/office/drawing/2014/main" id="{FAF257D9-93A7-4CB5-B62C-C627BAE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40" y="938497"/>
            <a:ext cx="2034488" cy="20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e Image of Prodigy Voice Glucose Meter">
            <a:extLst>
              <a:ext uri="{FF2B5EF4-FFF2-40B4-BE49-F238E27FC236}">
                <a16:creationId xmlns="" xmlns:a16="http://schemas.microsoft.com/office/drawing/2014/main" id="{4F32C1AF-C89A-4C71-B194-A8EB789C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50" y="3317652"/>
            <a:ext cx="2112967" cy="21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5D3B6B-7587-4DEB-9720-19DA6FEDDCFB}"/>
              </a:ext>
            </a:extLst>
          </p:cNvPr>
          <p:cNvSpPr txBox="1"/>
          <p:nvPr/>
        </p:nvSpPr>
        <p:spPr>
          <a:xfrm>
            <a:off x="1499756" y="2965546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OneTouch </a:t>
            </a:r>
            <a:r>
              <a:rPr lang="en-US" sz="1000" b="1" dirty="0" err="1"/>
              <a:t>Verio</a:t>
            </a:r>
            <a:r>
              <a:rPr lang="en-US" sz="1000" b="1" dirty="0"/>
              <a:t> Reflect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8C17F9-C5A1-46DE-A92D-C515F7665120}"/>
              </a:ext>
            </a:extLst>
          </p:cNvPr>
          <p:cNvSpPr txBox="1"/>
          <p:nvPr/>
        </p:nvSpPr>
        <p:spPr>
          <a:xfrm>
            <a:off x="3910047" y="3008757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Accu-Chek</a:t>
            </a:r>
            <a:r>
              <a:rPr lang="en-US" sz="1000" b="1" dirty="0"/>
              <a:t> Guide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EDA0A3-53F5-483C-B465-035359A6C38C}"/>
              </a:ext>
            </a:extLst>
          </p:cNvPr>
          <p:cNvSpPr txBox="1"/>
          <p:nvPr/>
        </p:nvSpPr>
        <p:spPr>
          <a:xfrm>
            <a:off x="3881574" y="5482443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Contour Next EZ</a:t>
            </a:r>
            <a:r>
              <a:rPr lang="en-US" sz="1000" b="1" dirty="0">
                <a:latin typeface="Abadi" panose="020B0604020104020204" pitchFamily="34" charset="0"/>
              </a:rPr>
              <a:t>¹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6CCE95-7B8F-4D0D-B363-8236A9DE5EC0}"/>
              </a:ext>
            </a:extLst>
          </p:cNvPr>
          <p:cNvSpPr txBox="1"/>
          <p:nvPr/>
        </p:nvSpPr>
        <p:spPr>
          <a:xfrm>
            <a:off x="1709579" y="5505685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Pharmacist Choice 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A03E2A0-87A3-441A-8323-C61D02DC82D1}"/>
              </a:ext>
            </a:extLst>
          </p:cNvPr>
          <p:cNvSpPr txBox="1"/>
          <p:nvPr/>
        </p:nvSpPr>
        <p:spPr>
          <a:xfrm>
            <a:off x="5775086" y="2965545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Prodigy </a:t>
            </a:r>
            <a:r>
              <a:rPr lang="en-US" sz="1000" b="1" dirty="0" err="1"/>
              <a:t>Autocode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84539C-288E-4B42-875F-842A38D8EE93}"/>
              </a:ext>
            </a:extLst>
          </p:cNvPr>
          <p:cNvSpPr txBox="1"/>
          <p:nvPr/>
        </p:nvSpPr>
        <p:spPr>
          <a:xfrm>
            <a:off x="6053570" y="5482444"/>
            <a:ext cx="148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Prodigy Voice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C29CF3-1AE1-4AFE-BDB9-A993F85EE8BB}"/>
              </a:ext>
            </a:extLst>
          </p:cNvPr>
          <p:cNvSpPr txBox="1"/>
          <p:nvPr/>
        </p:nvSpPr>
        <p:spPr>
          <a:xfrm>
            <a:off x="123106" y="5849550"/>
            <a:ext cx="3182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*Available glucometers based on plan formularies</a:t>
            </a:r>
          </a:p>
          <a:p>
            <a:pPr algn="ctr"/>
            <a:r>
              <a:rPr lang="en-US" sz="1000" dirty="0"/>
              <a:t>¹Available for UHC formularies for PUMP users</a:t>
            </a:r>
          </a:p>
        </p:txBody>
      </p:sp>
    </p:spTree>
    <p:extLst>
      <p:ext uri="{BB962C8B-B14F-4D97-AF65-F5344CB8AC3E}">
        <p14:creationId xmlns:p14="http://schemas.microsoft.com/office/powerpoint/2010/main" val="197388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1042</Words>
  <Application>Microsoft Office PowerPoint</Application>
  <PresentationFormat>On-screen Show (4:3)</PresentationFormat>
  <Paragraphs>183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Arial</vt:lpstr>
      <vt:lpstr>Arial Nova</vt:lpstr>
      <vt:lpstr>Arial Nova Light</vt:lpstr>
      <vt:lpstr>Berlin Sans FB</vt:lpstr>
      <vt:lpstr>Calibri</vt:lpstr>
      <vt:lpstr>Corbel</vt:lpstr>
      <vt:lpstr>Office Theme</vt:lpstr>
      <vt:lpstr>Agent Support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Chambrot</dc:creator>
  <cp:lastModifiedBy>Thomas Calder</cp:lastModifiedBy>
  <cp:revision>64</cp:revision>
  <dcterms:created xsi:type="dcterms:W3CDTF">2021-07-02T20:35:56Z</dcterms:created>
  <dcterms:modified xsi:type="dcterms:W3CDTF">2022-05-05T19:43:25Z</dcterms:modified>
</cp:coreProperties>
</file>